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45"/>
  </p:notesMasterIdLst>
  <p:sldIdLst>
    <p:sldId id="278" r:id="rId2"/>
    <p:sldId id="279" r:id="rId3"/>
    <p:sldId id="258" r:id="rId4"/>
    <p:sldId id="286" r:id="rId5"/>
    <p:sldId id="300" r:id="rId6"/>
    <p:sldId id="330" r:id="rId7"/>
    <p:sldId id="266" r:id="rId8"/>
    <p:sldId id="265" r:id="rId9"/>
    <p:sldId id="282" r:id="rId10"/>
    <p:sldId id="329" r:id="rId11"/>
    <p:sldId id="323" r:id="rId12"/>
    <p:sldId id="324" r:id="rId13"/>
    <p:sldId id="325" r:id="rId14"/>
    <p:sldId id="327" r:id="rId15"/>
    <p:sldId id="291" r:id="rId16"/>
    <p:sldId id="301" r:id="rId17"/>
    <p:sldId id="302" r:id="rId18"/>
    <p:sldId id="303" r:id="rId19"/>
    <p:sldId id="307" r:id="rId20"/>
    <p:sldId id="292" r:id="rId21"/>
    <p:sldId id="304" r:id="rId22"/>
    <p:sldId id="293" r:id="rId23"/>
    <p:sldId id="305" r:id="rId24"/>
    <p:sldId id="306" r:id="rId25"/>
    <p:sldId id="308" r:id="rId26"/>
    <p:sldId id="309" r:id="rId27"/>
    <p:sldId id="310" r:id="rId28"/>
    <p:sldId id="311" r:id="rId29"/>
    <p:sldId id="326" r:id="rId30"/>
    <p:sldId id="313" r:id="rId31"/>
    <p:sldId id="314" r:id="rId32"/>
    <p:sldId id="315" r:id="rId33"/>
    <p:sldId id="316" r:id="rId34"/>
    <p:sldId id="317" r:id="rId35"/>
    <p:sldId id="332" r:id="rId36"/>
    <p:sldId id="331" r:id="rId37"/>
    <p:sldId id="312" r:id="rId38"/>
    <p:sldId id="319" r:id="rId39"/>
    <p:sldId id="320" r:id="rId40"/>
    <p:sldId id="321" r:id="rId41"/>
    <p:sldId id="322" r:id="rId42"/>
    <p:sldId id="328" r:id="rId43"/>
    <p:sldId id="280" r:id="rId4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Orta Stil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505E3EF-67EA-436B-97B2-0124C06EBD24}" styleName="Orta Stil 4 - Vurgu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86" autoAdjust="0"/>
    <p:restoredTop sz="94661" autoAdjust="0"/>
  </p:normalViewPr>
  <p:slideViewPr>
    <p:cSldViewPr snapToGrid="0">
      <p:cViewPr varScale="1">
        <p:scale>
          <a:sx n="108" d="100"/>
          <a:sy n="108" d="100"/>
        </p:scale>
        <p:origin x="642" y="108"/>
      </p:cViewPr>
      <p:guideLst/>
    </p:cSldViewPr>
  </p:slideViewPr>
  <p:outlineViewPr>
    <p:cViewPr>
      <p:scale>
        <a:sx n="33" d="100"/>
        <a:sy n="33" d="100"/>
      </p:scale>
      <p:origin x="0" y="-123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4CBD0E-0D83-4BA5-A221-668FF76E4A95}" type="datetimeFigureOut">
              <a:rPr lang="tr-TR" smtClean="0"/>
              <a:t>19.01.2026</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109D9B-EAE8-477A-B1E4-D14A5F06F84E}" type="slidenum">
              <a:rPr lang="tr-TR" smtClean="0"/>
              <a:t>‹#›</a:t>
            </a:fld>
            <a:endParaRPr lang="tr-TR"/>
          </a:p>
        </p:txBody>
      </p:sp>
    </p:spTree>
    <p:extLst>
      <p:ext uri="{BB962C8B-B14F-4D97-AF65-F5344CB8AC3E}">
        <p14:creationId xmlns:p14="http://schemas.microsoft.com/office/powerpoint/2010/main" val="1498693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9109D9B-EAE8-477A-B1E4-D14A5F06F84E}" type="slidenum">
              <a:rPr lang="tr-TR" smtClean="0"/>
              <a:t>1</a:t>
            </a:fld>
            <a:endParaRPr lang="tr-TR"/>
          </a:p>
        </p:txBody>
      </p:sp>
    </p:spTree>
    <p:extLst>
      <p:ext uri="{BB962C8B-B14F-4D97-AF65-F5344CB8AC3E}">
        <p14:creationId xmlns:p14="http://schemas.microsoft.com/office/powerpoint/2010/main" val="2624831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9109D9B-EAE8-477A-B1E4-D14A5F06F84E}" type="slidenum">
              <a:rPr lang="tr-TR" smtClean="0"/>
              <a:t>2</a:t>
            </a:fld>
            <a:endParaRPr lang="tr-TR"/>
          </a:p>
        </p:txBody>
      </p:sp>
    </p:spTree>
    <p:extLst>
      <p:ext uri="{BB962C8B-B14F-4D97-AF65-F5344CB8AC3E}">
        <p14:creationId xmlns:p14="http://schemas.microsoft.com/office/powerpoint/2010/main" val="2597219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9109D9B-EAE8-477A-B1E4-D14A5F06F84E}" type="slidenum">
              <a:rPr lang="tr-TR" smtClean="0"/>
              <a:t>3</a:t>
            </a:fld>
            <a:endParaRPr lang="tr-TR"/>
          </a:p>
        </p:txBody>
      </p:sp>
    </p:spTree>
    <p:extLst>
      <p:ext uri="{BB962C8B-B14F-4D97-AF65-F5344CB8AC3E}">
        <p14:creationId xmlns:p14="http://schemas.microsoft.com/office/powerpoint/2010/main" val="706699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9109D9B-EAE8-477A-B1E4-D14A5F06F84E}" type="slidenum">
              <a:rPr lang="tr-TR" smtClean="0"/>
              <a:t>5</a:t>
            </a:fld>
            <a:endParaRPr lang="tr-TR"/>
          </a:p>
        </p:txBody>
      </p:sp>
    </p:spTree>
    <p:extLst>
      <p:ext uri="{BB962C8B-B14F-4D97-AF65-F5344CB8AC3E}">
        <p14:creationId xmlns:p14="http://schemas.microsoft.com/office/powerpoint/2010/main" val="36725813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9109D9B-EAE8-477A-B1E4-D14A5F06F84E}" type="slidenum">
              <a:rPr lang="tr-TR" smtClean="0"/>
              <a:t>6</a:t>
            </a:fld>
            <a:endParaRPr lang="tr-TR"/>
          </a:p>
        </p:txBody>
      </p:sp>
    </p:spTree>
    <p:extLst>
      <p:ext uri="{BB962C8B-B14F-4D97-AF65-F5344CB8AC3E}">
        <p14:creationId xmlns:p14="http://schemas.microsoft.com/office/powerpoint/2010/main" val="1001268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9109D9B-EAE8-477A-B1E4-D14A5F06F84E}" type="slidenum">
              <a:rPr lang="tr-TR" smtClean="0"/>
              <a:t>8</a:t>
            </a:fld>
            <a:endParaRPr lang="tr-TR"/>
          </a:p>
        </p:txBody>
      </p:sp>
    </p:spTree>
    <p:extLst>
      <p:ext uri="{BB962C8B-B14F-4D97-AF65-F5344CB8AC3E}">
        <p14:creationId xmlns:p14="http://schemas.microsoft.com/office/powerpoint/2010/main" val="3391062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9109D9B-EAE8-477A-B1E4-D14A5F06F84E}" type="slidenum">
              <a:rPr lang="tr-TR" smtClean="0"/>
              <a:t>14</a:t>
            </a:fld>
            <a:endParaRPr lang="tr-TR"/>
          </a:p>
        </p:txBody>
      </p:sp>
    </p:spTree>
    <p:extLst>
      <p:ext uri="{BB962C8B-B14F-4D97-AF65-F5344CB8AC3E}">
        <p14:creationId xmlns:p14="http://schemas.microsoft.com/office/powerpoint/2010/main" val="21908516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9109D9B-EAE8-477A-B1E4-D14A5F06F84E}" type="slidenum">
              <a:rPr lang="tr-TR" smtClean="0"/>
              <a:t>38</a:t>
            </a:fld>
            <a:endParaRPr lang="tr-TR"/>
          </a:p>
        </p:txBody>
      </p:sp>
    </p:spTree>
    <p:extLst>
      <p:ext uri="{BB962C8B-B14F-4D97-AF65-F5344CB8AC3E}">
        <p14:creationId xmlns:p14="http://schemas.microsoft.com/office/powerpoint/2010/main" val="25029011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9109D9B-EAE8-477A-B1E4-D14A5F06F84E}" type="slidenum">
              <a:rPr lang="tr-TR" smtClean="0"/>
              <a:t>42</a:t>
            </a:fld>
            <a:endParaRPr lang="tr-TR"/>
          </a:p>
        </p:txBody>
      </p:sp>
    </p:spTree>
    <p:extLst>
      <p:ext uri="{BB962C8B-B14F-4D97-AF65-F5344CB8AC3E}">
        <p14:creationId xmlns:p14="http://schemas.microsoft.com/office/powerpoint/2010/main" val="402369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4DFB8DB-67E8-4876-B8A9-F32A354E17F8}" type="datetimeFigureOut">
              <a:rPr lang="tr-TR" smtClean="0"/>
              <a:t>19.01.2026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7423F95-24A5-46AD-9B9B-5155E0DA03E4}" type="slidenum">
              <a:rPr lang="tr-TR" smtClean="0"/>
              <a:t>‹#›</a:t>
            </a:fld>
            <a:endParaRPr lang="tr-TR"/>
          </a:p>
        </p:txBody>
      </p:sp>
    </p:spTree>
    <p:extLst>
      <p:ext uri="{BB962C8B-B14F-4D97-AF65-F5344CB8AC3E}">
        <p14:creationId xmlns:p14="http://schemas.microsoft.com/office/powerpoint/2010/main" val="601669571"/>
      </p:ext>
    </p:extLst>
  </p:cSld>
  <p:clrMapOvr>
    <a:masterClrMapping/>
  </p:clrMapOvr>
  <p:transition spd="slow">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F4DFB8DB-67E8-4876-B8A9-F32A354E17F8}" type="datetimeFigureOut">
              <a:rPr lang="tr-TR" smtClean="0"/>
              <a:t>19.01.2026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423F95-24A5-46AD-9B9B-5155E0DA03E4}" type="slidenum">
              <a:rPr lang="tr-TR" smtClean="0"/>
              <a:t>‹#›</a:t>
            </a:fld>
            <a:endParaRPr lang="tr-TR"/>
          </a:p>
        </p:txBody>
      </p:sp>
    </p:spTree>
    <p:extLst>
      <p:ext uri="{BB962C8B-B14F-4D97-AF65-F5344CB8AC3E}">
        <p14:creationId xmlns:p14="http://schemas.microsoft.com/office/powerpoint/2010/main" val="1856841693"/>
      </p:ext>
    </p:extLst>
  </p:cSld>
  <p:clrMapOvr>
    <a:masterClrMapping/>
  </p:clrMapOvr>
  <p:transition spd="slow">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F4DFB8DB-67E8-4876-B8A9-F32A354E17F8}" type="datetimeFigureOut">
              <a:rPr lang="tr-TR" smtClean="0"/>
              <a:t>19.01.2026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423F95-24A5-46AD-9B9B-5155E0DA03E4}"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5313389"/>
      </p:ext>
    </p:extLst>
  </p:cSld>
  <p:clrMapOvr>
    <a:masterClrMapping/>
  </p:clrMapOvr>
  <p:transition spd="slow">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F4DFB8DB-67E8-4876-B8A9-F32A354E17F8}" type="datetimeFigureOut">
              <a:rPr lang="tr-TR" smtClean="0"/>
              <a:t>19.01.2026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423F95-24A5-46AD-9B9B-5155E0DA03E4}" type="slidenum">
              <a:rPr lang="tr-TR" smtClean="0"/>
              <a:t>‹#›</a:t>
            </a:fld>
            <a:endParaRPr lang="tr-TR"/>
          </a:p>
        </p:txBody>
      </p:sp>
    </p:spTree>
    <p:extLst>
      <p:ext uri="{BB962C8B-B14F-4D97-AF65-F5344CB8AC3E}">
        <p14:creationId xmlns:p14="http://schemas.microsoft.com/office/powerpoint/2010/main" val="2136337352"/>
      </p:ext>
    </p:extLst>
  </p:cSld>
  <p:clrMapOvr>
    <a:masterClrMapping/>
  </p:clrMapOvr>
  <p:transition spd="slow">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F4DFB8DB-67E8-4876-B8A9-F32A354E17F8}" type="datetimeFigureOut">
              <a:rPr lang="tr-TR" smtClean="0"/>
              <a:t>19.01.2026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423F95-24A5-46AD-9B9B-5155E0DA03E4}"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45483427"/>
      </p:ext>
    </p:extLst>
  </p:cSld>
  <p:clrMapOvr>
    <a:masterClrMapping/>
  </p:clrMapOvr>
  <p:transition spd="slow">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F4DFB8DB-67E8-4876-B8A9-F32A354E17F8}" type="datetimeFigureOut">
              <a:rPr lang="tr-TR" smtClean="0"/>
              <a:t>19.01.2026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423F95-24A5-46AD-9B9B-5155E0DA03E4}" type="slidenum">
              <a:rPr lang="tr-TR" smtClean="0"/>
              <a:t>‹#›</a:t>
            </a:fld>
            <a:endParaRPr lang="tr-TR"/>
          </a:p>
        </p:txBody>
      </p:sp>
    </p:spTree>
    <p:extLst>
      <p:ext uri="{BB962C8B-B14F-4D97-AF65-F5344CB8AC3E}">
        <p14:creationId xmlns:p14="http://schemas.microsoft.com/office/powerpoint/2010/main" val="3269204794"/>
      </p:ext>
    </p:extLst>
  </p:cSld>
  <p:clrMapOvr>
    <a:masterClrMapping/>
  </p:clrMapOvr>
  <p:transition spd="slow">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4DFB8DB-67E8-4876-B8A9-F32A354E17F8}" type="datetimeFigureOut">
              <a:rPr lang="tr-TR" smtClean="0"/>
              <a:t>19.01.2026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423F95-24A5-46AD-9B9B-5155E0DA03E4}" type="slidenum">
              <a:rPr lang="tr-TR" smtClean="0"/>
              <a:t>‹#›</a:t>
            </a:fld>
            <a:endParaRPr lang="tr-TR"/>
          </a:p>
        </p:txBody>
      </p:sp>
    </p:spTree>
    <p:extLst>
      <p:ext uri="{BB962C8B-B14F-4D97-AF65-F5344CB8AC3E}">
        <p14:creationId xmlns:p14="http://schemas.microsoft.com/office/powerpoint/2010/main" val="2206801450"/>
      </p:ext>
    </p:extLst>
  </p:cSld>
  <p:clrMapOvr>
    <a:masterClrMapping/>
  </p:clrMapOvr>
  <p:transition spd="slow">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4DFB8DB-67E8-4876-B8A9-F32A354E17F8}" type="datetimeFigureOut">
              <a:rPr lang="tr-TR" smtClean="0"/>
              <a:t>19.01.2026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423F95-24A5-46AD-9B9B-5155E0DA03E4}" type="slidenum">
              <a:rPr lang="tr-TR" smtClean="0"/>
              <a:t>‹#›</a:t>
            </a:fld>
            <a:endParaRPr lang="tr-TR"/>
          </a:p>
        </p:txBody>
      </p:sp>
    </p:spTree>
    <p:extLst>
      <p:ext uri="{BB962C8B-B14F-4D97-AF65-F5344CB8AC3E}">
        <p14:creationId xmlns:p14="http://schemas.microsoft.com/office/powerpoint/2010/main" val="3810369292"/>
      </p:ext>
    </p:extLst>
  </p:cSld>
  <p:clrMapOvr>
    <a:masterClrMapping/>
  </p:clrMapOvr>
  <p:transition spd="slow">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4DFB8DB-67E8-4876-B8A9-F32A354E17F8}" type="datetimeFigureOut">
              <a:rPr lang="tr-TR" smtClean="0"/>
              <a:t>19.01.2026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423F95-24A5-46AD-9B9B-5155E0DA03E4}" type="slidenum">
              <a:rPr lang="tr-TR" smtClean="0"/>
              <a:t>‹#›</a:t>
            </a:fld>
            <a:endParaRPr lang="tr-TR"/>
          </a:p>
        </p:txBody>
      </p:sp>
    </p:spTree>
    <p:extLst>
      <p:ext uri="{BB962C8B-B14F-4D97-AF65-F5344CB8AC3E}">
        <p14:creationId xmlns:p14="http://schemas.microsoft.com/office/powerpoint/2010/main" val="2717086727"/>
      </p:ext>
    </p:extLst>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F4DFB8DB-67E8-4876-B8A9-F32A354E17F8}" type="datetimeFigureOut">
              <a:rPr lang="tr-TR" smtClean="0"/>
              <a:t>19.01.2026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423F95-24A5-46AD-9B9B-5155E0DA03E4}" type="slidenum">
              <a:rPr lang="tr-TR" smtClean="0"/>
              <a:t>‹#›</a:t>
            </a:fld>
            <a:endParaRPr lang="tr-TR"/>
          </a:p>
        </p:txBody>
      </p:sp>
    </p:spTree>
    <p:extLst>
      <p:ext uri="{BB962C8B-B14F-4D97-AF65-F5344CB8AC3E}">
        <p14:creationId xmlns:p14="http://schemas.microsoft.com/office/powerpoint/2010/main" val="134244453"/>
      </p:ext>
    </p:extLst>
  </p:cSld>
  <p:clrMapOvr>
    <a:masterClrMapping/>
  </p:clrMapOvr>
  <p:transition spd="slow">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4DFB8DB-67E8-4876-B8A9-F32A354E17F8}" type="datetimeFigureOut">
              <a:rPr lang="tr-TR" smtClean="0"/>
              <a:t>19.01.2026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7423F95-24A5-46AD-9B9B-5155E0DA03E4}" type="slidenum">
              <a:rPr lang="tr-TR" smtClean="0"/>
              <a:t>‹#›</a:t>
            </a:fld>
            <a:endParaRPr lang="tr-TR"/>
          </a:p>
        </p:txBody>
      </p:sp>
    </p:spTree>
    <p:extLst>
      <p:ext uri="{BB962C8B-B14F-4D97-AF65-F5344CB8AC3E}">
        <p14:creationId xmlns:p14="http://schemas.microsoft.com/office/powerpoint/2010/main" val="900961227"/>
      </p:ext>
    </p:extLst>
  </p:cSld>
  <p:clrMapOvr>
    <a:masterClrMapping/>
  </p:clrMapOvr>
  <p:transition spd="slow">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4DFB8DB-67E8-4876-B8A9-F32A354E17F8}" type="datetimeFigureOut">
              <a:rPr lang="tr-TR" smtClean="0"/>
              <a:t>19.01.2026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7423F95-24A5-46AD-9B9B-5155E0DA03E4}" type="slidenum">
              <a:rPr lang="tr-TR" smtClean="0"/>
              <a:t>‹#›</a:t>
            </a:fld>
            <a:endParaRPr lang="tr-TR"/>
          </a:p>
        </p:txBody>
      </p:sp>
    </p:spTree>
    <p:extLst>
      <p:ext uri="{BB962C8B-B14F-4D97-AF65-F5344CB8AC3E}">
        <p14:creationId xmlns:p14="http://schemas.microsoft.com/office/powerpoint/2010/main" val="1568342750"/>
      </p:ext>
    </p:extLst>
  </p:cSld>
  <p:clrMapOvr>
    <a:masterClrMapping/>
  </p:clrMapOvr>
  <p:transition spd="slow">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F4DFB8DB-67E8-4876-B8A9-F32A354E17F8}" type="datetimeFigureOut">
              <a:rPr lang="tr-TR" smtClean="0"/>
              <a:t>19.01.2026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7423F95-24A5-46AD-9B9B-5155E0DA03E4}" type="slidenum">
              <a:rPr lang="tr-TR" smtClean="0"/>
              <a:t>‹#›</a:t>
            </a:fld>
            <a:endParaRPr lang="tr-TR"/>
          </a:p>
        </p:txBody>
      </p:sp>
    </p:spTree>
    <p:extLst>
      <p:ext uri="{BB962C8B-B14F-4D97-AF65-F5344CB8AC3E}">
        <p14:creationId xmlns:p14="http://schemas.microsoft.com/office/powerpoint/2010/main" val="1434110846"/>
      </p:ext>
    </p:extLst>
  </p:cSld>
  <p:clrMapOvr>
    <a:masterClrMapping/>
  </p:clrMapOvr>
  <p:transition spd="slow">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DFB8DB-67E8-4876-B8A9-F32A354E17F8}" type="datetimeFigureOut">
              <a:rPr lang="tr-TR" smtClean="0"/>
              <a:t>19.01.2026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7423F95-24A5-46AD-9B9B-5155E0DA03E4}" type="slidenum">
              <a:rPr lang="tr-TR" smtClean="0"/>
              <a:t>‹#›</a:t>
            </a:fld>
            <a:endParaRPr lang="tr-TR"/>
          </a:p>
        </p:txBody>
      </p:sp>
    </p:spTree>
    <p:extLst>
      <p:ext uri="{BB962C8B-B14F-4D97-AF65-F5344CB8AC3E}">
        <p14:creationId xmlns:p14="http://schemas.microsoft.com/office/powerpoint/2010/main" val="3941183207"/>
      </p:ext>
    </p:extLst>
  </p:cSld>
  <p:clrMapOvr>
    <a:masterClrMapping/>
  </p:clrMapOvr>
  <p:transition spd="slow">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F4DFB8DB-67E8-4876-B8A9-F32A354E17F8}" type="datetimeFigureOut">
              <a:rPr lang="tr-TR" smtClean="0"/>
              <a:t>19.01.2026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7423F95-24A5-46AD-9B9B-5155E0DA03E4}" type="slidenum">
              <a:rPr lang="tr-TR" smtClean="0"/>
              <a:t>‹#›</a:t>
            </a:fld>
            <a:endParaRPr lang="tr-TR"/>
          </a:p>
        </p:txBody>
      </p:sp>
    </p:spTree>
    <p:extLst>
      <p:ext uri="{BB962C8B-B14F-4D97-AF65-F5344CB8AC3E}">
        <p14:creationId xmlns:p14="http://schemas.microsoft.com/office/powerpoint/2010/main" val="411228790"/>
      </p:ext>
    </p:extLst>
  </p:cSld>
  <p:clrMapOvr>
    <a:masterClrMapping/>
  </p:clrMapOvr>
  <p:transition spd="slow">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F4DFB8DB-67E8-4876-B8A9-F32A354E17F8}" type="datetimeFigureOut">
              <a:rPr lang="tr-TR" smtClean="0"/>
              <a:t>19.01.2026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423F95-24A5-46AD-9B9B-5155E0DA03E4}" type="slidenum">
              <a:rPr lang="tr-TR" smtClean="0"/>
              <a:t>‹#›</a:t>
            </a:fld>
            <a:endParaRPr lang="tr-TR"/>
          </a:p>
        </p:txBody>
      </p:sp>
    </p:spTree>
    <p:extLst>
      <p:ext uri="{BB962C8B-B14F-4D97-AF65-F5344CB8AC3E}">
        <p14:creationId xmlns:p14="http://schemas.microsoft.com/office/powerpoint/2010/main" val="729421736"/>
      </p:ext>
    </p:extLst>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4DFB8DB-67E8-4876-B8A9-F32A354E17F8}" type="datetimeFigureOut">
              <a:rPr lang="tr-TR" smtClean="0"/>
              <a:t>19.01.2026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7423F95-24A5-46AD-9B9B-5155E0DA03E4}" type="slidenum">
              <a:rPr lang="tr-TR" smtClean="0"/>
              <a:t>‹#›</a:t>
            </a:fld>
            <a:endParaRPr lang="tr-TR"/>
          </a:p>
        </p:txBody>
      </p:sp>
    </p:spTree>
    <p:extLst>
      <p:ext uri="{BB962C8B-B14F-4D97-AF65-F5344CB8AC3E}">
        <p14:creationId xmlns:p14="http://schemas.microsoft.com/office/powerpoint/2010/main" val="85883303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Lst>
  <p:transition spd="slow">
    <p:wipe dir="r"/>
  </p:transition>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İçerik Yer Tutucusu 2"/>
          <p:cNvSpPr>
            <a:spLocks noGrp="1"/>
          </p:cNvSpPr>
          <p:nvPr>
            <p:ph type="title"/>
          </p:nvPr>
        </p:nvSpPr>
        <p:spPr>
          <a:xfrm>
            <a:off x="1723644" y="365125"/>
            <a:ext cx="9630156" cy="2146300"/>
          </a:xfrm>
        </p:spPr>
        <p:txBody>
          <a:bodyPr>
            <a:normAutofit/>
          </a:bodyPr>
          <a:lstStyle/>
          <a:p>
            <a:pPr marL="0" indent="0" algn="ctr">
              <a:buNone/>
            </a:pPr>
            <a:r>
              <a:rPr lang="tr-TR" sz="2400" dirty="0">
                <a:latin typeface="+mn-lt"/>
                <a:cs typeface="Times New Roman" panose="02020603050405020304" pitchFamily="18" charset="0"/>
              </a:rPr>
              <a:t>T.C.</a:t>
            </a:r>
          </a:p>
          <a:p>
            <a:pPr marL="0" indent="0" algn="ctr">
              <a:buNone/>
            </a:pPr>
            <a:r>
              <a:rPr lang="tr-TR" sz="2400" dirty="0">
                <a:latin typeface="+mn-lt"/>
                <a:cs typeface="Times New Roman" panose="02020603050405020304" pitchFamily="18" charset="0"/>
              </a:rPr>
              <a:t>Kilis 7 Aralık Üniversitesi</a:t>
            </a:r>
          </a:p>
          <a:p>
            <a:pPr marL="0" indent="0" algn="ctr">
              <a:buNone/>
            </a:pPr>
            <a:r>
              <a:rPr lang="tr-TR" sz="2400" dirty="0">
                <a:latin typeface="+mn-lt"/>
                <a:cs typeface="Times New Roman" panose="02020603050405020304" pitchFamily="18" charset="0"/>
              </a:rPr>
              <a:t>Strateji Geliştirme Daire Başkanlığı</a:t>
            </a:r>
          </a:p>
          <a:p>
            <a:pPr marL="0" indent="0" algn="ctr">
              <a:buNone/>
            </a:pPr>
            <a:r>
              <a:rPr lang="tr-TR" sz="2400" dirty="0">
                <a:latin typeface="+mn-lt"/>
                <a:cs typeface="Times New Roman" panose="02020603050405020304" pitchFamily="18" charset="0"/>
              </a:rPr>
              <a:t>İç Kontrol Şube Müdürlüğü</a:t>
            </a:r>
          </a:p>
          <a:p>
            <a:pPr marL="0" indent="0">
              <a:buNone/>
            </a:pPr>
            <a:endParaRPr lang="tr-TR" sz="2400" dirty="0">
              <a:latin typeface="+mn-lt"/>
              <a:cs typeface="Times New Roman" panose="02020603050405020304" pitchFamily="18" charset="0"/>
            </a:endParaRPr>
          </a:p>
        </p:txBody>
      </p:sp>
      <p:sp>
        <p:nvSpPr>
          <p:cNvPr id="3" name="İçerik Yer Tutucusu 2"/>
          <p:cNvSpPr>
            <a:spLocks noGrp="1"/>
          </p:cNvSpPr>
          <p:nvPr>
            <p:ph idx="1"/>
          </p:nvPr>
        </p:nvSpPr>
        <p:spPr>
          <a:xfrm>
            <a:off x="2557462" y="2511425"/>
            <a:ext cx="8461499" cy="3140626"/>
          </a:xfrm>
        </p:spPr>
        <p:txBody>
          <a:bodyPr>
            <a:normAutofit/>
          </a:bodyPr>
          <a:lstStyle/>
          <a:p>
            <a:pPr marL="0" indent="0" algn="ctr">
              <a:buNone/>
            </a:pPr>
            <a:endParaRPr lang="tr-TR" sz="3200" dirty="0"/>
          </a:p>
          <a:p>
            <a:pPr marL="0" indent="0" algn="ctr">
              <a:buNone/>
            </a:pPr>
            <a:endParaRPr lang="tr-TR" sz="4000" dirty="0"/>
          </a:p>
          <a:p>
            <a:pPr marL="0" indent="0" algn="ctr">
              <a:buNone/>
            </a:pPr>
            <a:r>
              <a:rPr lang="tr-TR" sz="2800" b="1" dirty="0"/>
              <a:t>KURUMSAL RİSK YÖNETİM STRATEJİ BELGESİ</a:t>
            </a:r>
            <a:endParaRPr lang="tr-TR" sz="2800" dirty="0"/>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061240" y="2014262"/>
            <a:ext cx="954962" cy="99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Resim 5"/>
          <p:cNvPicPr>
            <a:picLocks noChangeAspect="1"/>
          </p:cNvPicPr>
          <p:nvPr/>
        </p:nvPicPr>
        <p:blipFill>
          <a:blip r:embed="rId4"/>
          <a:stretch>
            <a:fillRect/>
          </a:stretch>
        </p:blipFill>
        <p:spPr>
          <a:xfrm>
            <a:off x="8014190" y="4657724"/>
            <a:ext cx="2524125" cy="1743075"/>
          </a:xfrm>
          <a:prstGeom prst="rect">
            <a:avLst/>
          </a:prstGeom>
        </p:spPr>
      </p:pic>
    </p:spTree>
    <p:extLst>
      <p:ext uri="{BB962C8B-B14F-4D97-AF65-F5344CB8AC3E}">
        <p14:creationId xmlns:p14="http://schemas.microsoft.com/office/powerpoint/2010/main" val="2450069209"/>
      </p:ext>
    </p:extLst>
  </p:cSld>
  <p:clrMapOvr>
    <a:masterClrMapping/>
  </p:clrMapOvr>
  <p:transition spd="slow">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Resim 6"/>
          <p:cNvPicPr>
            <a:picLocks noChangeAspect="1"/>
          </p:cNvPicPr>
          <p:nvPr/>
        </p:nvPicPr>
        <p:blipFill>
          <a:blip r:embed="rId2"/>
          <a:stretch>
            <a:fillRect/>
          </a:stretch>
        </p:blipFill>
        <p:spPr>
          <a:xfrm>
            <a:off x="1351721" y="1450679"/>
            <a:ext cx="9474223" cy="5248296"/>
          </a:xfrm>
          <a:prstGeom prst="rect">
            <a:avLst/>
          </a:prstGeom>
        </p:spPr>
      </p:pic>
      <p:sp>
        <p:nvSpPr>
          <p:cNvPr id="5" name="Unvan 4"/>
          <p:cNvSpPr txBox="1">
            <a:spLocks/>
          </p:cNvSpPr>
          <p:nvPr/>
        </p:nvSpPr>
        <p:spPr>
          <a:xfrm>
            <a:off x="1632988" y="704231"/>
            <a:ext cx="8911687" cy="632772"/>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3200" b="1" dirty="0">
                <a:solidFill>
                  <a:srgbClr val="002060"/>
                </a:solidFill>
                <a:latin typeface="Times New Roman" panose="02020603050405020304" pitchFamily="18" charset="0"/>
                <a:cs typeface="Times New Roman" panose="02020603050405020304" pitchFamily="18" charset="0"/>
              </a:rPr>
              <a:t>Risk Hiyerarşisi</a:t>
            </a:r>
            <a:endParaRPr lang="tr-TR" sz="3200" dirty="0"/>
          </a:p>
        </p:txBody>
      </p:sp>
    </p:spTree>
    <p:extLst>
      <p:ext uri="{BB962C8B-B14F-4D97-AF65-F5344CB8AC3E}">
        <p14:creationId xmlns:p14="http://schemas.microsoft.com/office/powerpoint/2010/main" val="4143958204"/>
      </p:ext>
    </p:extLst>
  </p:cSld>
  <p:clrMapOvr>
    <a:masterClrMapping/>
  </p:clrMapOvr>
  <p:transition spd="slow">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67226" y="510660"/>
            <a:ext cx="9196070" cy="1280890"/>
          </a:xfrm>
        </p:spPr>
        <p:txBody>
          <a:bodyPr>
            <a:normAutofit/>
          </a:bodyPr>
          <a:lstStyle/>
          <a:p>
            <a:pPr lvl="0"/>
            <a:br>
              <a:rPr lang="tr-TR" dirty="0"/>
            </a:br>
            <a:endParaRPr lang="tr-TR" dirty="0"/>
          </a:p>
        </p:txBody>
      </p:sp>
      <p:sp>
        <p:nvSpPr>
          <p:cNvPr id="3" name="İçerik Yer Tutucusu 2"/>
          <p:cNvSpPr>
            <a:spLocks noGrp="1"/>
          </p:cNvSpPr>
          <p:nvPr>
            <p:ph idx="1"/>
          </p:nvPr>
        </p:nvSpPr>
        <p:spPr>
          <a:xfrm>
            <a:off x="1911120" y="1360449"/>
            <a:ext cx="9413371" cy="4852782"/>
          </a:xfrm>
        </p:spPr>
        <p:txBody>
          <a:bodyPr anchor="ctr">
            <a:normAutofit fontScale="92500" lnSpcReduction="20000"/>
          </a:bodyPr>
          <a:lstStyle/>
          <a:p>
            <a:pPr marL="0" indent="0" algn="just">
              <a:buNone/>
            </a:pPr>
            <a:r>
              <a:rPr lang="tr-TR" sz="2800" i="1" dirty="0">
                <a:latin typeface="Times New Roman" panose="02020603050405020304" pitchFamily="18" charset="0"/>
              </a:rPr>
              <a:t>Kurum Düzeyi (Stratejik Düzey) Riskler</a:t>
            </a:r>
            <a:r>
              <a:rPr lang="tr-TR" sz="2800" dirty="0">
                <a:latin typeface="Times New Roman" panose="02020603050405020304" pitchFamily="18" charset="0"/>
              </a:rPr>
              <a:t>: </a:t>
            </a:r>
          </a:p>
          <a:p>
            <a:pPr marL="0" indent="0" algn="just">
              <a:buNone/>
            </a:pPr>
            <a:endParaRPr lang="tr-TR" sz="2800" dirty="0">
              <a:latin typeface="Times New Roman" panose="02020603050405020304" pitchFamily="18" charset="0"/>
            </a:endParaRPr>
          </a:p>
          <a:p>
            <a:pPr algn="just">
              <a:buFont typeface="Wingdings" panose="05000000000000000000" pitchFamily="2" charset="2"/>
              <a:buChar char="§"/>
            </a:pPr>
            <a:r>
              <a:rPr lang="tr-TR" sz="2800" dirty="0">
                <a:latin typeface="Times New Roman" panose="02020603050405020304" pitchFamily="18" charset="0"/>
              </a:rPr>
              <a:t>Stratejik amaç ve hedeflere yönelik risklerdir. </a:t>
            </a:r>
          </a:p>
          <a:p>
            <a:pPr marL="0" indent="0" algn="just">
              <a:buNone/>
            </a:pPr>
            <a:endParaRPr lang="tr-TR" sz="2800" dirty="0">
              <a:latin typeface="Times New Roman" panose="02020603050405020304" pitchFamily="18" charset="0"/>
            </a:endParaRPr>
          </a:p>
          <a:p>
            <a:pPr algn="just">
              <a:buFont typeface="Wingdings" panose="05000000000000000000" pitchFamily="2" charset="2"/>
              <a:buChar char="§"/>
            </a:pPr>
            <a:r>
              <a:rPr lang="tr-TR" sz="2800" dirty="0">
                <a:latin typeface="Times New Roman" panose="02020603050405020304" pitchFamily="18" charset="0"/>
              </a:rPr>
              <a:t>Stratejik düzey risklerin belirlenme süreci stratejik planlama ekibi tarafından; </a:t>
            </a:r>
          </a:p>
          <a:p>
            <a:pPr marL="903288" indent="0" algn="just">
              <a:buNone/>
              <a:tabLst>
                <a:tab pos="903288" algn="l"/>
              </a:tabLst>
            </a:pPr>
            <a:r>
              <a:rPr lang="tr-TR" sz="2800" dirty="0">
                <a:latin typeface="Times New Roman" panose="02020603050405020304" pitchFamily="18" charset="0"/>
              </a:rPr>
              <a:t>	Stratejik planlama kapsamında amaç ve hedeflerin belirlenmesi süreci ile bir bütün olarak ve eş zamanlı yürütülür. </a:t>
            </a:r>
          </a:p>
          <a:p>
            <a:pPr marL="903288" indent="0" algn="just">
              <a:buNone/>
              <a:tabLst>
                <a:tab pos="903288" algn="l"/>
              </a:tabLst>
            </a:pPr>
            <a:endParaRPr lang="tr-TR" sz="2800" dirty="0">
              <a:latin typeface="Times New Roman" panose="02020603050405020304" pitchFamily="18" charset="0"/>
            </a:endParaRPr>
          </a:p>
          <a:p>
            <a:pPr algn="just">
              <a:buFont typeface="Wingdings" panose="05000000000000000000" pitchFamily="2" charset="2"/>
              <a:buChar char="§"/>
            </a:pPr>
            <a:r>
              <a:rPr lang="tr-TR" sz="2800" dirty="0">
                <a:latin typeface="Times New Roman" panose="02020603050405020304" pitchFamily="18" charset="0"/>
              </a:rPr>
              <a:t>Bu riskler hedef bazında belirlenir bu sayede hedeflere ulaşmayı etkileyebilecek risklerin öncelikle ele alınması sağlanır. </a:t>
            </a:r>
          </a:p>
        </p:txBody>
      </p:sp>
      <p:sp>
        <p:nvSpPr>
          <p:cNvPr id="5" name="Unvan 4"/>
          <p:cNvSpPr txBox="1">
            <a:spLocks/>
          </p:cNvSpPr>
          <p:nvPr/>
        </p:nvSpPr>
        <p:spPr>
          <a:xfrm>
            <a:off x="1667226" y="666347"/>
            <a:ext cx="8911687" cy="538415"/>
          </a:xfrm>
          <a:prstGeom prst="rect">
            <a:avLst/>
          </a:prstGeom>
        </p:spPr>
        <p:txBody>
          <a:bodyPr vert="horz" lIns="91440" tIns="45720" rIns="91440" bIns="45720" rtlCol="0" anchor="t">
            <a:normAutofit fontScale="90000" lnSpcReduction="1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b="1" dirty="0">
                <a:solidFill>
                  <a:srgbClr val="002060"/>
                </a:solidFill>
                <a:latin typeface="Times New Roman" panose="02020603050405020304" pitchFamily="18" charset="0"/>
                <a:cs typeface="Times New Roman" panose="02020603050405020304" pitchFamily="18" charset="0"/>
              </a:rPr>
              <a:t>Risk Hiyerarşisi</a:t>
            </a:r>
            <a:endParaRPr lang="tr-TR" dirty="0"/>
          </a:p>
        </p:txBody>
      </p:sp>
    </p:spTree>
    <p:extLst>
      <p:ext uri="{BB962C8B-B14F-4D97-AF65-F5344CB8AC3E}">
        <p14:creationId xmlns:p14="http://schemas.microsoft.com/office/powerpoint/2010/main" val="4047844862"/>
      </p:ext>
    </p:extLst>
  </p:cSld>
  <p:clrMapOvr>
    <a:masterClrMapping/>
  </p:clrMapOvr>
  <p:transition spd="slow">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28440" y="604445"/>
            <a:ext cx="9196070" cy="1280890"/>
          </a:xfrm>
        </p:spPr>
        <p:txBody>
          <a:bodyPr>
            <a:normAutofit/>
          </a:bodyPr>
          <a:lstStyle/>
          <a:p>
            <a:pPr lvl="0"/>
            <a:br>
              <a:rPr lang="tr-TR" dirty="0"/>
            </a:br>
            <a:endParaRPr lang="tr-TR" dirty="0"/>
          </a:p>
        </p:txBody>
      </p:sp>
      <p:sp>
        <p:nvSpPr>
          <p:cNvPr id="3" name="İçerik Yer Tutucusu 2"/>
          <p:cNvSpPr>
            <a:spLocks noGrp="1"/>
          </p:cNvSpPr>
          <p:nvPr>
            <p:ph idx="1"/>
          </p:nvPr>
        </p:nvSpPr>
        <p:spPr>
          <a:xfrm>
            <a:off x="1728439" y="1885335"/>
            <a:ext cx="9115092" cy="1957181"/>
          </a:xfrm>
        </p:spPr>
        <p:txBody>
          <a:bodyPr anchor="ctr">
            <a:normAutofit lnSpcReduction="10000"/>
          </a:bodyPr>
          <a:lstStyle/>
          <a:p>
            <a:pPr marL="0" indent="0" algn="just">
              <a:buNone/>
            </a:pPr>
            <a:r>
              <a:rPr lang="tr-TR" sz="2800" i="1" dirty="0">
                <a:latin typeface="Times New Roman" panose="02020603050405020304" pitchFamily="18" charset="0"/>
              </a:rPr>
              <a:t>Birim Düzeyi Riskler</a:t>
            </a:r>
            <a:r>
              <a:rPr lang="tr-TR" sz="2800" dirty="0">
                <a:latin typeface="Times New Roman" panose="02020603050405020304" pitchFamily="18" charset="0"/>
              </a:rPr>
              <a:t>: </a:t>
            </a:r>
          </a:p>
          <a:p>
            <a:pPr marL="0" indent="0" algn="just">
              <a:buNone/>
            </a:pPr>
            <a:endParaRPr lang="tr-TR" sz="2800" dirty="0">
              <a:latin typeface="Times New Roman" panose="02020603050405020304" pitchFamily="18" charset="0"/>
            </a:endParaRPr>
          </a:p>
          <a:p>
            <a:pPr marL="0" indent="0" algn="just">
              <a:buNone/>
            </a:pPr>
            <a:r>
              <a:rPr lang="tr-TR" sz="2800" dirty="0">
                <a:latin typeface="Times New Roman" panose="02020603050405020304" pitchFamily="18" charset="0"/>
              </a:rPr>
              <a:t>İdarenin stratejik hedeflerine ulaşabilmesi açısından birimin kendi hedeflerine yönelik risklerdir. </a:t>
            </a:r>
          </a:p>
        </p:txBody>
      </p:sp>
      <p:sp>
        <p:nvSpPr>
          <p:cNvPr id="5" name="Unvan 4"/>
          <p:cNvSpPr txBox="1">
            <a:spLocks/>
          </p:cNvSpPr>
          <p:nvPr/>
        </p:nvSpPr>
        <p:spPr>
          <a:xfrm>
            <a:off x="1728439" y="652185"/>
            <a:ext cx="8911687" cy="632772"/>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3200" b="1" dirty="0">
                <a:solidFill>
                  <a:srgbClr val="002060"/>
                </a:solidFill>
                <a:latin typeface="Times New Roman" panose="02020603050405020304" pitchFamily="18" charset="0"/>
                <a:cs typeface="Times New Roman" panose="02020603050405020304" pitchFamily="18" charset="0"/>
              </a:rPr>
              <a:t>Risk Hiyerarşisi</a:t>
            </a:r>
            <a:endParaRPr lang="tr-TR" sz="3200" dirty="0"/>
          </a:p>
        </p:txBody>
      </p:sp>
    </p:spTree>
    <p:extLst>
      <p:ext uri="{BB962C8B-B14F-4D97-AF65-F5344CB8AC3E}">
        <p14:creationId xmlns:p14="http://schemas.microsoft.com/office/powerpoint/2010/main" val="352842145"/>
      </p:ext>
    </p:extLst>
  </p:cSld>
  <p:clrMapOvr>
    <a:masterClrMapping/>
  </p:clrMapOvr>
  <p:transition spd="slow">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28440" y="604445"/>
            <a:ext cx="9196070" cy="1280890"/>
          </a:xfrm>
        </p:spPr>
        <p:txBody>
          <a:bodyPr>
            <a:normAutofit/>
          </a:bodyPr>
          <a:lstStyle/>
          <a:p>
            <a:pPr lvl="0"/>
            <a:br>
              <a:rPr lang="tr-TR" dirty="0"/>
            </a:br>
            <a:endParaRPr lang="tr-TR" dirty="0"/>
          </a:p>
        </p:txBody>
      </p:sp>
      <p:sp>
        <p:nvSpPr>
          <p:cNvPr id="3" name="İçerik Yer Tutucusu 2"/>
          <p:cNvSpPr>
            <a:spLocks noGrp="1"/>
          </p:cNvSpPr>
          <p:nvPr>
            <p:ph idx="1"/>
          </p:nvPr>
        </p:nvSpPr>
        <p:spPr>
          <a:xfrm>
            <a:off x="1809418" y="1578038"/>
            <a:ext cx="9115092" cy="3052578"/>
          </a:xfrm>
        </p:spPr>
        <p:txBody>
          <a:bodyPr anchor="ctr">
            <a:normAutofit fontScale="85000" lnSpcReduction="20000"/>
          </a:bodyPr>
          <a:lstStyle/>
          <a:p>
            <a:pPr marL="0" indent="0" algn="just">
              <a:buNone/>
            </a:pPr>
            <a:r>
              <a:rPr lang="tr-TR" sz="2800" i="1" dirty="0">
                <a:latin typeface="Times New Roman" panose="02020603050405020304" pitchFamily="18" charset="0"/>
              </a:rPr>
              <a:t>Birimlere Bağlı Alt Birim Düzeyi (Faaliyet Düzeyi) Riskler: </a:t>
            </a:r>
          </a:p>
          <a:p>
            <a:pPr marL="0" indent="0" algn="just">
              <a:buNone/>
            </a:pPr>
            <a:endParaRPr lang="tr-TR" sz="2800" i="1" dirty="0">
              <a:latin typeface="Times New Roman" panose="02020603050405020304" pitchFamily="18" charset="0"/>
            </a:endParaRPr>
          </a:p>
          <a:p>
            <a:pPr algn="just">
              <a:buFont typeface="Wingdings" panose="05000000000000000000" pitchFamily="2" charset="2"/>
              <a:buChar char="§"/>
            </a:pPr>
            <a:r>
              <a:rPr lang="tr-TR" sz="2800" dirty="0">
                <a:latin typeface="Times New Roman" panose="02020603050405020304" pitchFamily="18" charset="0"/>
              </a:rPr>
              <a:t>Birim hedeflerinin gerçekleştirmek üzere yürüttüğü faaliyetlere yönelik risklerdir. </a:t>
            </a:r>
          </a:p>
          <a:p>
            <a:pPr algn="just">
              <a:buFont typeface="Wingdings" panose="05000000000000000000" pitchFamily="2" charset="2"/>
              <a:buChar char="§"/>
            </a:pPr>
            <a:r>
              <a:rPr lang="tr-TR" sz="2800" dirty="0">
                <a:latin typeface="Times New Roman" panose="02020603050405020304" pitchFamily="18" charset="0"/>
              </a:rPr>
              <a:t>Çalışanların yürüttüğü tüm faaliyetler ve iş süreçlerindeki riskler bu kapsamdadır. </a:t>
            </a:r>
          </a:p>
          <a:p>
            <a:pPr algn="just">
              <a:buFont typeface="Wingdings" panose="05000000000000000000" pitchFamily="2" charset="2"/>
              <a:buChar char="§"/>
            </a:pPr>
            <a:r>
              <a:rPr lang="tr-TR" sz="2800" dirty="0">
                <a:latin typeface="Times New Roman" panose="02020603050405020304" pitchFamily="18" charset="0"/>
              </a:rPr>
              <a:t>Risklerin bu düzeyde iyi yönetilememesi öncelikle birim hedeflerine dolayısıyla stratejik hedeflere ulaşılmasını olumsuz yönde etkiler</a:t>
            </a:r>
            <a:r>
              <a:rPr lang="tr-TR" sz="2800" dirty="0">
                <a:latin typeface="Calibri" panose="020F0502020204030204" pitchFamily="34" charset="0"/>
              </a:rPr>
              <a:t>. </a:t>
            </a:r>
            <a:endParaRPr lang="tr-TR" dirty="0"/>
          </a:p>
        </p:txBody>
      </p:sp>
      <p:sp>
        <p:nvSpPr>
          <p:cNvPr id="5" name="Unvan 4"/>
          <p:cNvSpPr txBox="1">
            <a:spLocks/>
          </p:cNvSpPr>
          <p:nvPr/>
        </p:nvSpPr>
        <p:spPr>
          <a:xfrm>
            <a:off x="1728440" y="612118"/>
            <a:ext cx="8911687" cy="632772"/>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3200" b="1" dirty="0">
                <a:solidFill>
                  <a:srgbClr val="002060"/>
                </a:solidFill>
                <a:latin typeface="Times New Roman" panose="02020603050405020304" pitchFamily="18" charset="0"/>
                <a:cs typeface="Times New Roman" panose="02020603050405020304" pitchFamily="18" charset="0"/>
              </a:rPr>
              <a:t>Risk Hiyerarşisi</a:t>
            </a:r>
            <a:endParaRPr lang="tr-TR" sz="3200" dirty="0"/>
          </a:p>
        </p:txBody>
      </p:sp>
    </p:spTree>
    <p:extLst>
      <p:ext uri="{BB962C8B-B14F-4D97-AF65-F5344CB8AC3E}">
        <p14:creationId xmlns:p14="http://schemas.microsoft.com/office/powerpoint/2010/main" val="2633537918"/>
      </p:ext>
    </p:extLst>
  </p:cSld>
  <p:clrMapOvr>
    <a:masterClrMapping/>
  </p:clrMapOvr>
  <p:transition spd="slow">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3"/>
          <p:cNvSpPr>
            <a:spLocks noGrp="1"/>
          </p:cNvSpPr>
          <p:nvPr>
            <p:ph type="title"/>
          </p:nvPr>
        </p:nvSpPr>
        <p:spPr>
          <a:xfrm>
            <a:off x="1659963" y="666783"/>
            <a:ext cx="8911687" cy="614754"/>
          </a:xfrm>
        </p:spPr>
        <p:txBody>
          <a:bodyPr>
            <a:norm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 Yönetim Süreci</a:t>
            </a:r>
            <a:endParaRPr lang="tr-TR" sz="3200" dirty="0">
              <a:solidFill>
                <a:srgbClr val="002060"/>
              </a:solidFill>
            </a:endParaRPr>
          </a:p>
        </p:txBody>
      </p:sp>
      <p:pic>
        <p:nvPicPr>
          <p:cNvPr id="5" name="Resim 4"/>
          <p:cNvPicPr>
            <a:picLocks noChangeAspect="1"/>
          </p:cNvPicPr>
          <p:nvPr/>
        </p:nvPicPr>
        <p:blipFill>
          <a:blip r:embed="rId3"/>
          <a:stretch>
            <a:fillRect/>
          </a:stretch>
        </p:blipFill>
        <p:spPr>
          <a:xfrm>
            <a:off x="569717" y="1594337"/>
            <a:ext cx="4705668" cy="4114801"/>
          </a:xfrm>
          <a:prstGeom prst="rect">
            <a:avLst/>
          </a:prstGeom>
        </p:spPr>
      </p:pic>
      <p:sp>
        <p:nvSpPr>
          <p:cNvPr id="6" name="İçerik Yer Tutucusu 3"/>
          <p:cNvSpPr>
            <a:spLocks noGrp="1"/>
          </p:cNvSpPr>
          <p:nvPr>
            <p:ph idx="1"/>
          </p:nvPr>
        </p:nvSpPr>
        <p:spPr>
          <a:xfrm>
            <a:off x="5699520" y="1449232"/>
            <a:ext cx="6340082" cy="4693660"/>
          </a:xfrm>
        </p:spPr>
        <p:txBody>
          <a:bodyPr>
            <a:noAutofit/>
          </a:bodyPr>
          <a:lstStyle/>
          <a:p>
            <a:pPr marL="0" indent="0">
              <a:buNone/>
            </a:pPr>
            <a:r>
              <a:rPr lang="tr-TR" sz="3200" dirty="0">
                <a:latin typeface="Times New Roman" panose="02020603050405020304" pitchFamily="18" charset="0"/>
              </a:rPr>
              <a:t>Risk Yönetim Süreci; </a:t>
            </a:r>
          </a:p>
          <a:p>
            <a:pPr>
              <a:buFont typeface="Wingdings" panose="05000000000000000000" pitchFamily="2" charset="2"/>
              <a:buChar char="§"/>
            </a:pPr>
            <a:r>
              <a:rPr lang="tr-TR" sz="3200" dirty="0">
                <a:latin typeface="Times New Roman" panose="02020603050405020304" pitchFamily="18" charset="0"/>
              </a:rPr>
              <a:t>Risklerin tespit edilmesini, </a:t>
            </a:r>
          </a:p>
          <a:p>
            <a:pPr>
              <a:buFont typeface="Wingdings" panose="05000000000000000000" pitchFamily="2" charset="2"/>
              <a:buChar char="§"/>
            </a:pPr>
            <a:r>
              <a:rPr lang="tr-TR" sz="3200" dirty="0">
                <a:latin typeface="Times New Roman" panose="02020603050405020304" pitchFamily="18" charset="0"/>
              </a:rPr>
              <a:t>Risklerin değerlendirilmesini,</a:t>
            </a:r>
          </a:p>
          <a:p>
            <a:pPr>
              <a:buFont typeface="Wingdings" panose="05000000000000000000" pitchFamily="2" charset="2"/>
              <a:buChar char="§"/>
            </a:pPr>
            <a:r>
              <a:rPr lang="tr-TR" sz="3200" dirty="0">
                <a:latin typeface="Times New Roman" panose="02020603050405020304" pitchFamily="18" charset="0"/>
              </a:rPr>
              <a:t>Risklere cevap verilmesini, </a:t>
            </a:r>
          </a:p>
          <a:p>
            <a:pPr>
              <a:buFont typeface="Wingdings" panose="05000000000000000000" pitchFamily="2" charset="2"/>
              <a:buChar char="§"/>
            </a:pPr>
            <a:r>
              <a:rPr lang="tr-TR" sz="3200" dirty="0">
                <a:latin typeface="Times New Roman" panose="02020603050405020304" pitchFamily="18" charset="0"/>
              </a:rPr>
              <a:t>Risklerin izlenmesi ve raporlanmasını</a:t>
            </a:r>
          </a:p>
          <a:p>
            <a:pPr marL="0" indent="0">
              <a:buNone/>
            </a:pPr>
            <a:r>
              <a:rPr lang="tr-TR" sz="3200" dirty="0">
                <a:latin typeface="Times New Roman" panose="02020603050405020304" pitchFamily="18" charset="0"/>
              </a:rPr>
              <a:t>kapsar.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4356352"/>
      </p:ext>
    </p:extLst>
  </p:cSld>
  <p:clrMapOvr>
    <a:masterClrMapping/>
  </p:clrMapOvr>
  <p:transition spd="slow">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789141" y="662360"/>
            <a:ext cx="8911687" cy="614754"/>
          </a:xfrm>
        </p:spPr>
        <p:txBody>
          <a:bodyPr>
            <a:norm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Risklerin Tespit Edilmesi</a:t>
            </a:r>
            <a:endParaRPr lang="tr-TR" sz="3200" dirty="0"/>
          </a:p>
        </p:txBody>
      </p:sp>
      <p:sp>
        <p:nvSpPr>
          <p:cNvPr id="5" name="Dikdörtgen 4"/>
          <p:cNvSpPr/>
          <p:nvPr/>
        </p:nvSpPr>
        <p:spPr>
          <a:xfrm>
            <a:off x="1013791" y="1679584"/>
            <a:ext cx="10614992" cy="4582068"/>
          </a:xfrm>
          <a:prstGeom prst="rect">
            <a:avLst/>
          </a:prstGeom>
        </p:spPr>
        <p:txBody>
          <a:bodyPr wrap="square">
            <a:spAutoFit/>
          </a:bodyPr>
          <a:lstStyle/>
          <a:p>
            <a:pPr algn="just"/>
            <a:r>
              <a:rPr lang="tr-TR" sz="3200" dirty="0">
                <a:solidFill>
                  <a:schemeClr val="tx1">
                    <a:lumMod val="75000"/>
                    <a:lumOff val="25000"/>
                  </a:schemeClr>
                </a:solidFill>
                <a:latin typeface="Times New Roman" panose="02020603050405020304" pitchFamily="18" charset="0"/>
              </a:rPr>
              <a:t>Risk yönetimi sürecinin ilk aşaması olan risklerin tespit edilmesi; </a:t>
            </a:r>
          </a:p>
          <a:p>
            <a:pPr algn="just"/>
            <a:endParaRPr lang="tr-TR" sz="3200" dirty="0">
              <a:solidFill>
                <a:schemeClr val="tx1">
                  <a:lumMod val="75000"/>
                  <a:lumOff val="25000"/>
                </a:schemeClr>
              </a:solidFill>
              <a:latin typeface="Times New Roman" panose="02020603050405020304" pitchFamily="18" charset="0"/>
            </a:endParaRPr>
          </a:p>
          <a:p>
            <a:pPr marL="715963" algn="just"/>
            <a:r>
              <a:rPr lang="tr-TR" sz="3200" dirty="0">
                <a:solidFill>
                  <a:schemeClr val="tx1">
                    <a:lumMod val="75000"/>
                    <a:lumOff val="25000"/>
                  </a:schemeClr>
                </a:solidFill>
                <a:latin typeface="Times New Roman" panose="02020603050405020304" pitchFamily="18" charset="0"/>
              </a:rPr>
              <a:t>Stratejik amaç ve hedefler, birim hedefleri, birim faaliyetleri ve iş süreçlerine yönelik muhtemel tehditler ve fırsatların, </a:t>
            </a:r>
          </a:p>
          <a:p>
            <a:pPr algn="just"/>
            <a:endParaRPr lang="tr-TR" sz="3200" dirty="0">
              <a:solidFill>
                <a:schemeClr val="tx1">
                  <a:lumMod val="75000"/>
                  <a:lumOff val="25000"/>
                </a:schemeClr>
              </a:solidFill>
              <a:latin typeface="Times New Roman" panose="02020603050405020304" pitchFamily="18" charset="0"/>
            </a:endParaRPr>
          </a:p>
          <a:p>
            <a:pPr marL="1968500" algn="just"/>
            <a:r>
              <a:rPr lang="tr-TR" sz="3200" dirty="0">
                <a:solidFill>
                  <a:schemeClr val="tx1">
                    <a:lumMod val="75000"/>
                    <a:lumOff val="25000"/>
                  </a:schemeClr>
                </a:solidFill>
                <a:latin typeface="Times New Roman" panose="02020603050405020304" pitchFamily="18" charset="0"/>
              </a:rPr>
              <a:t>önceden tanımlanmış yöntemlerle belirlenmesi, gruplandırılması ve güncellenmesi sürecidir. </a:t>
            </a:r>
          </a:p>
        </p:txBody>
      </p:sp>
    </p:spTree>
    <p:extLst>
      <p:ext uri="{BB962C8B-B14F-4D97-AF65-F5344CB8AC3E}">
        <p14:creationId xmlns:p14="http://schemas.microsoft.com/office/powerpoint/2010/main" val="3212326401"/>
      </p:ext>
    </p:extLst>
  </p:cSld>
  <p:clrMapOvr>
    <a:masterClrMapping/>
  </p:clrMapOvr>
  <p:transition spd="slow">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789141" y="662360"/>
            <a:ext cx="8911687" cy="614754"/>
          </a:xfrm>
        </p:spPr>
        <p:txBody>
          <a:bodyPr>
            <a:norm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Risklerin Tespit Edilmesi</a:t>
            </a:r>
            <a:endParaRPr lang="tr-TR" sz="3200" dirty="0"/>
          </a:p>
        </p:txBody>
      </p:sp>
      <p:sp>
        <p:nvSpPr>
          <p:cNvPr id="5" name="Dikdörtgen 4"/>
          <p:cNvSpPr/>
          <p:nvPr/>
        </p:nvSpPr>
        <p:spPr>
          <a:xfrm>
            <a:off x="1789141" y="1277114"/>
            <a:ext cx="9331569" cy="4893647"/>
          </a:xfrm>
          <a:prstGeom prst="rect">
            <a:avLst/>
          </a:prstGeom>
        </p:spPr>
        <p:txBody>
          <a:bodyPr wrap="square">
            <a:spAutoFit/>
          </a:bodyPr>
          <a:lstStyle/>
          <a:p>
            <a:pPr marL="457200" indent="-457200" algn="just">
              <a:buFont typeface="Wingdings" panose="05000000000000000000" pitchFamily="2" charset="2"/>
              <a:buChar char="§"/>
            </a:pP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Riskler süreç hiyerarşisi içerisinde, </a:t>
            </a:r>
          </a:p>
          <a:p>
            <a:pPr marL="1077913" indent="-363538" algn="just">
              <a:buFont typeface="Wingdings" panose="05000000000000000000" pitchFamily="2" charset="2"/>
              <a:buChar char="Ø"/>
            </a:pP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stratejik düzey, </a:t>
            </a:r>
          </a:p>
          <a:p>
            <a:pPr marL="1077913" indent="-363538" algn="just">
              <a:buFont typeface="Wingdings" panose="05000000000000000000" pitchFamily="2" charset="2"/>
              <a:buChar char="Ø"/>
            </a:pP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birim düzeyi,</a:t>
            </a:r>
          </a:p>
          <a:p>
            <a:pPr marL="1077913" indent="-363538" algn="just">
              <a:buFont typeface="Wingdings" panose="05000000000000000000" pitchFamily="2" charset="2"/>
              <a:buChar char="Ø"/>
            </a:pP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alt birim düzeyinde </a:t>
            </a:r>
          </a:p>
          <a:p>
            <a:pPr algn="just"/>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      tespit edilir. </a:t>
            </a:r>
          </a:p>
          <a:p>
            <a:pPr marL="457200" indent="-457200" algn="just">
              <a:buFont typeface="Wingdings" panose="05000000000000000000" pitchFamily="2" charset="2"/>
              <a:buChar char="§"/>
            </a:pPr>
            <a:endParaRPr lang="tr-TR" sz="24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39750" indent="-539750" algn="just">
              <a:buFont typeface="Wingdings" panose="05000000000000000000" pitchFamily="2" charset="2"/>
              <a:buChar char="§"/>
            </a:pP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Stratejik riskler, </a:t>
            </a:r>
          </a:p>
          <a:p>
            <a:pPr marL="1160463" algn="just"/>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Stratejik plan hazırlama aşamasında oluşturulan ekip tarafından tespit edilir. </a:t>
            </a:r>
          </a:p>
          <a:p>
            <a:pPr marL="1160463" algn="just"/>
            <a:endParaRPr lang="tr-TR" sz="24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
            </a:pP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Birim düzeyi ve alt birim düzeyi (faaliyet düzeyi) riskler,</a:t>
            </a:r>
          </a:p>
          <a:p>
            <a:pPr marL="1160463" algn="just"/>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Birim Risk Çalışma Grubu tarafından tespit edilir. </a:t>
            </a:r>
          </a:p>
          <a:p>
            <a:endParaRPr lang="tr-TR" sz="24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2565033"/>
      </p:ext>
    </p:extLst>
  </p:cSld>
  <p:clrMapOvr>
    <a:masterClrMapping/>
  </p:clrMapOvr>
  <p:transition spd="slow">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789141" y="662360"/>
            <a:ext cx="8911687" cy="614754"/>
          </a:xfrm>
        </p:spPr>
        <p:txBody>
          <a:bodyPr>
            <a:norm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Risklerin Tespit Edilmesi</a:t>
            </a:r>
            <a:endParaRPr lang="tr-TR" sz="3200" dirty="0"/>
          </a:p>
        </p:txBody>
      </p:sp>
      <p:sp>
        <p:nvSpPr>
          <p:cNvPr id="5" name="Dikdörtgen 4"/>
          <p:cNvSpPr/>
          <p:nvPr/>
        </p:nvSpPr>
        <p:spPr>
          <a:xfrm>
            <a:off x="973014" y="1341654"/>
            <a:ext cx="10632831" cy="4524315"/>
          </a:xfrm>
          <a:prstGeom prst="rect">
            <a:avLst/>
          </a:prstGeom>
        </p:spPr>
        <p:txBody>
          <a:bodyPr wrap="square">
            <a:spAutoFit/>
          </a:bodyPr>
          <a:lstStyle/>
          <a:p>
            <a:pPr marL="342900" indent="-342900">
              <a:buFont typeface="Wingdings" panose="05000000000000000000" pitchFamily="2" charset="2"/>
              <a:buChar char="§"/>
            </a:pP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Riskleri tespit edebilmek için;</a:t>
            </a:r>
          </a:p>
          <a:p>
            <a:pPr marL="1160463" indent="-446088">
              <a:buFont typeface="Wingdings" panose="05000000000000000000" pitchFamily="2" charset="2"/>
              <a:buChar char="Ø"/>
            </a:pP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Beyin fırtınası, </a:t>
            </a:r>
          </a:p>
          <a:p>
            <a:pPr marL="1160463" indent="-446088">
              <a:buFont typeface="Wingdings" panose="05000000000000000000" pitchFamily="2" charset="2"/>
              <a:buChar char="Ø"/>
            </a:pP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PESTLE analizi, GZFT/SWOT analizi tekniklerinden/yöntemlerinden </a:t>
            </a:r>
          </a:p>
          <a:p>
            <a:pPr marL="93663"/>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   biri veya birkaçı kullanılabilir. </a:t>
            </a:r>
          </a:p>
          <a:p>
            <a:endParaRPr lang="tr-TR" sz="24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
            </a:pP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Birim Risk Çalışma Grubu; </a:t>
            </a:r>
          </a:p>
          <a:p>
            <a:pPr marL="714375" indent="446088">
              <a:buFont typeface="Wingdings" panose="05000000000000000000" pitchFamily="2" charset="2"/>
              <a:buChar char="Ø"/>
            </a:pP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Birim hedefleri üzerinde risklerin tespitinde Risk Strateji Belgesine ekli (</a:t>
            </a:r>
            <a:r>
              <a:rPr lang="tr-TR" sz="2400" b="1" dirty="0">
                <a:solidFill>
                  <a:schemeClr val="tx1">
                    <a:lumMod val="75000"/>
                    <a:lumOff val="25000"/>
                  </a:schemeClr>
                </a:solidFill>
                <a:latin typeface="Times New Roman" panose="02020603050405020304" pitchFamily="18" charset="0"/>
                <a:cs typeface="Times New Roman" panose="02020603050405020304" pitchFamily="18" charset="0"/>
              </a:rPr>
              <a:t>Ek-3) </a:t>
            </a: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de yer alan sorulardan, </a:t>
            </a:r>
          </a:p>
          <a:p>
            <a:pPr marL="714375" indent="446088">
              <a:buFont typeface="Wingdings" panose="05000000000000000000" pitchFamily="2" charset="2"/>
              <a:buChar char="Ø"/>
            </a:pP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İş akışları üzerindeki riskleri tespitinde Risk Strateji Belgesine ekli </a:t>
            </a:r>
            <a:r>
              <a:rPr lang="tr-TR" sz="2400" b="1" dirty="0">
                <a:solidFill>
                  <a:schemeClr val="tx1">
                    <a:lumMod val="75000"/>
                    <a:lumOff val="25000"/>
                  </a:schemeClr>
                </a:solidFill>
                <a:latin typeface="Times New Roman" panose="02020603050405020304" pitchFamily="18" charset="0"/>
                <a:cs typeface="Times New Roman" panose="02020603050405020304" pitchFamily="18" charset="0"/>
              </a:rPr>
              <a:t>(Ek</a:t>
            </a: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a:t>
            </a:r>
            <a:r>
              <a:rPr lang="tr-TR" sz="2400" b="1" dirty="0">
                <a:solidFill>
                  <a:schemeClr val="tx1">
                    <a:lumMod val="75000"/>
                    <a:lumOff val="25000"/>
                  </a:schemeClr>
                </a:solidFill>
                <a:latin typeface="Times New Roman" panose="02020603050405020304" pitchFamily="18" charset="0"/>
                <a:cs typeface="Times New Roman" panose="02020603050405020304" pitchFamily="18" charset="0"/>
              </a:rPr>
              <a:t>4) </a:t>
            </a: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de yer alan sorulardan yararlanabilir. </a:t>
            </a:r>
          </a:p>
          <a:p>
            <a:pPr marL="714375" indent="446088">
              <a:buFont typeface="Wingdings" panose="05000000000000000000" pitchFamily="2" charset="2"/>
              <a:buChar char="Ø"/>
            </a:pP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İş akışları üzerinde riskler, alt birim yöneticileri ile birlikte iş adımları tek tek değerlendirilmek suretiyle tespit edilir. </a:t>
            </a:r>
          </a:p>
        </p:txBody>
      </p:sp>
    </p:spTree>
    <p:extLst>
      <p:ext uri="{BB962C8B-B14F-4D97-AF65-F5344CB8AC3E}">
        <p14:creationId xmlns:p14="http://schemas.microsoft.com/office/powerpoint/2010/main" val="99684725"/>
      </p:ext>
    </p:extLst>
  </p:cSld>
  <p:clrMapOvr>
    <a:masterClrMapping/>
  </p:clrMapOvr>
  <p:transition spd="slow">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789141" y="662360"/>
            <a:ext cx="8911687" cy="614754"/>
          </a:xfrm>
        </p:spPr>
        <p:txBody>
          <a:bodyPr>
            <a:norm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Risklerin Tespit Edilmesi</a:t>
            </a:r>
            <a:endParaRPr lang="tr-TR" sz="3200" dirty="0"/>
          </a:p>
        </p:txBody>
      </p:sp>
      <p:sp>
        <p:nvSpPr>
          <p:cNvPr id="5" name="Dikdörtgen 4"/>
          <p:cNvSpPr/>
          <p:nvPr/>
        </p:nvSpPr>
        <p:spPr>
          <a:xfrm>
            <a:off x="1544030" y="1540946"/>
            <a:ext cx="9401908" cy="4524315"/>
          </a:xfrm>
          <a:prstGeom prst="rect">
            <a:avLst/>
          </a:prstGeom>
        </p:spPr>
        <p:txBody>
          <a:bodyPr wrap="square">
            <a:spAutoFit/>
          </a:bodyPr>
          <a:lstStyle/>
          <a:p>
            <a:pPr marL="342900" indent="-342900" algn="just">
              <a:buFont typeface="Wingdings" panose="05000000000000000000" pitchFamily="2" charset="2"/>
              <a:buChar char="§"/>
            </a:pP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Risk tanımlanırken, </a:t>
            </a:r>
          </a:p>
          <a:p>
            <a:pPr marL="714375" indent="363538" algn="just">
              <a:buFont typeface="Wingdings" panose="05000000000000000000" pitchFamily="2" charset="2"/>
              <a:buChar char="Ø"/>
            </a:pP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Herkes tarafından anlaşılabilir ve raporlamaya uygun ifadelere yer verilir. </a:t>
            </a:r>
          </a:p>
          <a:p>
            <a:pPr marL="714375" indent="363538" algn="just">
              <a:buFont typeface="Wingdings" panose="05000000000000000000" pitchFamily="2" charset="2"/>
              <a:buChar char="Ø"/>
            </a:pP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Tespit edilen riskler; “</a:t>
            </a:r>
            <a:r>
              <a:rPr lang="tr-TR" sz="2400" i="1" dirty="0">
                <a:solidFill>
                  <a:schemeClr val="tx1">
                    <a:lumMod val="75000"/>
                    <a:lumOff val="25000"/>
                  </a:schemeClr>
                </a:solidFill>
                <a:latin typeface="Times New Roman" panose="02020603050405020304" pitchFamily="18" charset="0"/>
                <a:cs typeface="Times New Roman" panose="02020603050405020304" pitchFamily="18" charset="0"/>
              </a:rPr>
              <a:t>x</a:t>
            </a: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 riski veya “</a:t>
            </a:r>
            <a:r>
              <a:rPr lang="tr-TR" sz="2400" i="1" dirty="0" err="1">
                <a:solidFill>
                  <a:schemeClr val="tx1">
                    <a:lumMod val="75000"/>
                    <a:lumOff val="25000"/>
                  </a:schemeClr>
                </a:solidFill>
                <a:latin typeface="Times New Roman" panose="02020603050405020304" pitchFamily="18" charset="0"/>
                <a:cs typeface="Times New Roman" panose="02020603050405020304" pitchFamily="18" charset="0"/>
              </a:rPr>
              <a:t>x’in</a:t>
            </a:r>
            <a:r>
              <a:rPr lang="tr-TR" sz="2400" i="1" dirty="0">
                <a:solidFill>
                  <a:schemeClr val="tx1">
                    <a:lumMod val="75000"/>
                    <a:lumOff val="25000"/>
                  </a:schemeClr>
                </a:solidFill>
                <a:latin typeface="Times New Roman" panose="02020603050405020304" pitchFamily="18" charset="0"/>
                <a:cs typeface="Times New Roman" panose="02020603050405020304" pitchFamily="18" charset="0"/>
              </a:rPr>
              <a:t> olması</a:t>
            </a: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 riski şeklinde ifade edilir. </a:t>
            </a:r>
          </a:p>
          <a:p>
            <a:pPr marL="714375" indent="363538" algn="just">
              <a:buFont typeface="Wingdings" panose="05000000000000000000" pitchFamily="2" charset="2"/>
              <a:buChar char="Ø"/>
            </a:pP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Riskin tanımından; riskin kaynağı ve ortaya çıkabilecek kayıp, açık ve net olarak anlaşılabilmelidir. </a:t>
            </a:r>
          </a:p>
          <a:p>
            <a:pPr marL="342900" indent="-342900" algn="just">
              <a:buFont typeface="Wingdings" panose="05000000000000000000" pitchFamily="2" charset="2"/>
              <a:buChar char="§"/>
            </a:pPr>
            <a:endParaRPr lang="tr-TR" sz="24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
            </a:pP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Riskler tespit edildikten sonra iç risk ve dış risk şeklinde gruplandırılır.</a:t>
            </a:r>
          </a:p>
          <a:p>
            <a:pPr marL="342900" indent="-342900" algn="just">
              <a:buFont typeface="Wingdings" panose="05000000000000000000" pitchFamily="2" charset="2"/>
              <a:buChar char="§"/>
            </a:pPr>
            <a:endParaRPr lang="tr-TR" sz="24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
            </a:pP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Tespit edilen riskler, Risk Strateji Belgesine ekli (</a:t>
            </a:r>
            <a:r>
              <a:rPr lang="tr-TR" sz="2400" b="1" dirty="0">
                <a:solidFill>
                  <a:schemeClr val="tx1">
                    <a:lumMod val="75000"/>
                    <a:lumOff val="25000"/>
                  </a:schemeClr>
                </a:solidFill>
                <a:latin typeface="Times New Roman" panose="02020603050405020304" pitchFamily="18" charset="0"/>
                <a:cs typeface="Times New Roman" panose="02020603050405020304" pitchFamily="18" charset="0"/>
              </a:rPr>
              <a:t>Ek</a:t>
            </a: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a:t>
            </a:r>
            <a:r>
              <a:rPr lang="tr-TR" sz="2400" b="1" dirty="0">
                <a:solidFill>
                  <a:schemeClr val="tx1">
                    <a:lumMod val="75000"/>
                    <a:lumOff val="25000"/>
                  </a:schemeClr>
                </a:solidFill>
                <a:latin typeface="Times New Roman" panose="02020603050405020304" pitchFamily="18" charset="0"/>
                <a:cs typeface="Times New Roman" panose="02020603050405020304" pitchFamily="18" charset="0"/>
              </a:rPr>
              <a:t>5</a:t>
            </a: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 teki </a:t>
            </a:r>
            <a:r>
              <a:rPr lang="tr-TR" sz="2400" i="1" dirty="0">
                <a:solidFill>
                  <a:schemeClr val="tx1">
                    <a:lumMod val="75000"/>
                    <a:lumOff val="25000"/>
                  </a:schemeClr>
                </a:solidFill>
                <a:latin typeface="Times New Roman" panose="02020603050405020304" pitchFamily="18" charset="0"/>
                <a:cs typeface="Times New Roman" panose="02020603050405020304" pitchFamily="18" charset="0"/>
              </a:rPr>
              <a:t>“Risk Tespit Formu” </a:t>
            </a:r>
            <a:r>
              <a:rPr lang="tr-TR" sz="2400" dirty="0" err="1">
                <a:solidFill>
                  <a:schemeClr val="tx1">
                    <a:lumMod val="75000"/>
                    <a:lumOff val="25000"/>
                  </a:schemeClr>
                </a:solidFill>
                <a:latin typeface="Times New Roman" panose="02020603050405020304" pitchFamily="18" charset="0"/>
                <a:cs typeface="Times New Roman" panose="02020603050405020304" pitchFamily="18" charset="0"/>
              </a:rPr>
              <a:t>na</a:t>
            </a:r>
            <a:r>
              <a:rPr lang="tr-TR" sz="2400" dirty="0">
                <a:solidFill>
                  <a:schemeClr val="tx1">
                    <a:lumMod val="75000"/>
                    <a:lumOff val="25000"/>
                  </a:schemeClr>
                </a:solidFill>
                <a:latin typeface="Times New Roman" panose="02020603050405020304" pitchFamily="18" charset="0"/>
                <a:cs typeface="Times New Roman" panose="02020603050405020304" pitchFamily="18" charset="0"/>
              </a:rPr>
              <a:t> kaydedilir. </a:t>
            </a:r>
          </a:p>
        </p:txBody>
      </p:sp>
    </p:spTree>
    <p:extLst>
      <p:ext uri="{BB962C8B-B14F-4D97-AF65-F5344CB8AC3E}">
        <p14:creationId xmlns:p14="http://schemas.microsoft.com/office/powerpoint/2010/main" val="3793301083"/>
      </p:ext>
    </p:extLst>
  </p:cSld>
  <p:clrMapOvr>
    <a:masterClrMapping/>
  </p:clrMapOvr>
  <p:transition spd="slow">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789141" y="662360"/>
            <a:ext cx="8911687" cy="614754"/>
          </a:xfrm>
        </p:spPr>
        <p:txBody>
          <a:bodyPr>
            <a:norm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Risklerin Tespit Edilmesi</a:t>
            </a:r>
            <a:endParaRPr lang="tr-TR" sz="3200" dirty="0"/>
          </a:p>
        </p:txBody>
      </p:sp>
      <p:pic>
        <p:nvPicPr>
          <p:cNvPr id="2" name="Resim 1"/>
          <p:cNvPicPr>
            <a:picLocks noChangeAspect="1"/>
          </p:cNvPicPr>
          <p:nvPr/>
        </p:nvPicPr>
        <p:blipFill>
          <a:blip r:embed="rId2"/>
          <a:stretch>
            <a:fillRect/>
          </a:stretch>
        </p:blipFill>
        <p:spPr>
          <a:xfrm>
            <a:off x="733059" y="1277114"/>
            <a:ext cx="10943126" cy="5463655"/>
          </a:xfrm>
          <a:prstGeom prst="rect">
            <a:avLst/>
          </a:prstGeom>
        </p:spPr>
      </p:pic>
    </p:spTree>
    <p:extLst>
      <p:ext uri="{BB962C8B-B14F-4D97-AF65-F5344CB8AC3E}">
        <p14:creationId xmlns:p14="http://schemas.microsoft.com/office/powerpoint/2010/main" val="877491162"/>
      </p:ext>
    </p:extLst>
  </p:cSld>
  <p:clrMapOvr>
    <a:masterClrMapping/>
  </p:clrMapOvr>
  <p:transition spd="slow">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14172" y="635262"/>
            <a:ext cx="8911687" cy="1280890"/>
          </a:xfrm>
        </p:spPr>
        <p:txBody>
          <a:bodyPr>
            <a:normAutofit/>
          </a:bodyPr>
          <a:lstStyle/>
          <a:p>
            <a:r>
              <a:rPr lang="tr-TR" sz="3200" dirty="0">
                <a:solidFill>
                  <a:srgbClr val="002060"/>
                </a:solidFill>
                <a:latin typeface="Times New Roman" panose="02020603050405020304" pitchFamily="18" charset="0"/>
                <a:cs typeface="Times New Roman" panose="02020603050405020304" pitchFamily="18" charset="0"/>
              </a:rPr>
              <a:t>Sunum Planı</a:t>
            </a:r>
          </a:p>
        </p:txBody>
      </p:sp>
      <p:sp>
        <p:nvSpPr>
          <p:cNvPr id="3" name="İçerik Yer Tutucusu 2"/>
          <p:cNvSpPr>
            <a:spLocks noGrp="1"/>
          </p:cNvSpPr>
          <p:nvPr>
            <p:ph idx="1"/>
          </p:nvPr>
        </p:nvSpPr>
        <p:spPr>
          <a:xfrm>
            <a:off x="6933325" y="1245937"/>
            <a:ext cx="4895260" cy="5188032"/>
          </a:xfrm>
        </p:spPr>
        <p:txBody>
          <a:bodyPr>
            <a:normAutofit lnSpcReduction="10000"/>
          </a:bodyPr>
          <a:lstStyle/>
          <a:p>
            <a:pPr marL="446088" lvl="0" indent="-446088">
              <a:buFont typeface="+mj-lt"/>
              <a:buAutoNum type="arabicParenR" startAt="11"/>
            </a:pPr>
            <a:r>
              <a:rPr lang="tr-TR" sz="2000" dirty="0">
                <a:solidFill>
                  <a:srgbClr val="002060"/>
                </a:solidFill>
                <a:latin typeface="Times New Roman" panose="02020603050405020304" pitchFamily="18" charset="0"/>
                <a:cs typeface="Times New Roman" panose="02020603050405020304" pitchFamily="18" charset="0"/>
              </a:rPr>
              <a:t>Riske Cevap Verme</a:t>
            </a:r>
          </a:p>
          <a:p>
            <a:pPr marL="446088" lvl="0" indent="-446088">
              <a:buFont typeface="+mj-lt"/>
              <a:buAutoNum type="arabicParenR" startAt="11"/>
            </a:pPr>
            <a:r>
              <a:rPr lang="tr-TR" sz="2000" dirty="0">
                <a:solidFill>
                  <a:srgbClr val="002060"/>
                </a:solidFill>
                <a:latin typeface="Times New Roman" panose="02020603050405020304" pitchFamily="18" charset="0"/>
                <a:cs typeface="Times New Roman" panose="02020603050405020304" pitchFamily="18" charset="0"/>
              </a:rPr>
              <a:t>Riske Cevap Verme (Riski Kabul Etmek)</a:t>
            </a:r>
          </a:p>
          <a:p>
            <a:pPr marL="446088" lvl="0" indent="-446088">
              <a:buFont typeface="+mj-lt"/>
              <a:buAutoNum type="arabicParenR" startAt="11"/>
            </a:pPr>
            <a:r>
              <a:rPr lang="tr-TR" sz="2000" dirty="0">
                <a:solidFill>
                  <a:srgbClr val="002060"/>
                </a:solidFill>
                <a:latin typeface="Times New Roman" panose="02020603050405020304" pitchFamily="18" charset="0"/>
                <a:cs typeface="Times New Roman" panose="02020603050405020304" pitchFamily="18" charset="0"/>
              </a:rPr>
              <a:t>Riske Cevap Verme (Riski Kontrol Etmek)</a:t>
            </a:r>
          </a:p>
          <a:p>
            <a:pPr marL="446088" lvl="0" indent="-446088">
              <a:buFont typeface="+mj-lt"/>
              <a:buAutoNum type="arabicParenR" startAt="11"/>
            </a:pPr>
            <a:r>
              <a:rPr lang="tr-TR" sz="2000" dirty="0">
                <a:solidFill>
                  <a:srgbClr val="002060"/>
                </a:solidFill>
                <a:latin typeface="Times New Roman" panose="02020603050405020304" pitchFamily="18" charset="0"/>
                <a:cs typeface="Times New Roman" panose="02020603050405020304" pitchFamily="18" charset="0"/>
              </a:rPr>
              <a:t>Riske Cevap Verme (Riski Devretmek)</a:t>
            </a:r>
          </a:p>
          <a:p>
            <a:pPr marL="446088" lvl="0" indent="-446088">
              <a:buFont typeface="+mj-lt"/>
              <a:buAutoNum type="arabicParenR" startAt="11"/>
            </a:pPr>
            <a:r>
              <a:rPr lang="tr-TR" sz="2000" dirty="0">
                <a:solidFill>
                  <a:srgbClr val="002060"/>
                </a:solidFill>
                <a:latin typeface="Times New Roman" panose="02020603050405020304" pitchFamily="18" charset="0"/>
                <a:cs typeface="Times New Roman" panose="02020603050405020304" pitchFamily="18" charset="0"/>
              </a:rPr>
              <a:t>Riske Cevap Verme (Riskten Kaçınmak)</a:t>
            </a:r>
          </a:p>
          <a:p>
            <a:pPr marL="446088" lvl="0" indent="-446088">
              <a:buFont typeface="+mj-lt"/>
              <a:buAutoNum type="arabicParenR" startAt="11"/>
            </a:pPr>
            <a:r>
              <a:rPr lang="tr-TR" sz="2000" dirty="0">
                <a:solidFill>
                  <a:srgbClr val="002060"/>
                </a:solidFill>
                <a:latin typeface="Times New Roman" panose="02020603050405020304" pitchFamily="18" charset="0"/>
                <a:cs typeface="Times New Roman" panose="02020603050405020304" pitchFamily="18" charset="0"/>
              </a:rPr>
              <a:t>Artık Risk</a:t>
            </a:r>
          </a:p>
          <a:p>
            <a:pPr marL="446088" lvl="0" indent="-446088">
              <a:buFont typeface="+mj-lt"/>
              <a:buAutoNum type="arabicParenR" startAt="11"/>
            </a:pPr>
            <a:r>
              <a:rPr lang="tr-TR" sz="2000" dirty="0">
                <a:solidFill>
                  <a:srgbClr val="002060"/>
                </a:solidFill>
                <a:latin typeface="Times New Roman" panose="02020603050405020304" pitchFamily="18" charset="0"/>
                <a:cs typeface="Times New Roman" panose="02020603050405020304" pitchFamily="18" charset="0"/>
              </a:rPr>
              <a:t>Risklerin İzlenmesi ve Raporlanması</a:t>
            </a:r>
          </a:p>
          <a:p>
            <a:pPr marL="446088" lvl="0" indent="-446088">
              <a:buFont typeface="+mj-lt"/>
              <a:buAutoNum type="arabicParenR" startAt="11"/>
            </a:pPr>
            <a:r>
              <a:rPr lang="tr-TR" sz="2000" dirty="0">
                <a:solidFill>
                  <a:srgbClr val="002060"/>
                </a:solidFill>
                <a:latin typeface="Times New Roman" panose="02020603050405020304" pitchFamily="18" charset="0"/>
                <a:cs typeface="Times New Roman" panose="02020603050405020304" pitchFamily="18" charset="0"/>
              </a:rPr>
              <a:t>Risklerin İzlenmesi ve Raporlanması (Birimlerde Yıllık İzleme)</a:t>
            </a:r>
          </a:p>
          <a:p>
            <a:pPr marL="446088" lvl="0" indent="-446088">
              <a:buFont typeface="+mj-lt"/>
              <a:buAutoNum type="arabicParenR" startAt="11"/>
            </a:pPr>
            <a:r>
              <a:rPr lang="tr-TR" sz="2000" dirty="0">
                <a:solidFill>
                  <a:srgbClr val="002060"/>
                </a:solidFill>
                <a:latin typeface="Times New Roman" panose="02020603050405020304" pitchFamily="18" charset="0"/>
                <a:cs typeface="Times New Roman" panose="02020603050405020304" pitchFamily="18" charset="0"/>
              </a:rPr>
              <a:t>Risklerin İzlenmesi ve Raporlanması (Birimlerde Sürekli İzleme)</a:t>
            </a:r>
          </a:p>
          <a:p>
            <a:pPr marL="446088" lvl="0" indent="-446088">
              <a:buFont typeface="+mj-lt"/>
              <a:buAutoNum type="arabicParenR" startAt="11"/>
            </a:pPr>
            <a:r>
              <a:rPr lang="tr-TR" sz="2000" dirty="0">
                <a:solidFill>
                  <a:srgbClr val="002060"/>
                </a:solidFill>
                <a:latin typeface="Times New Roman" panose="02020603050405020304" pitchFamily="18" charset="0"/>
                <a:cs typeface="Times New Roman" panose="02020603050405020304" pitchFamily="18" charset="0"/>
              </a:rPr>
              <a:t>Risklerin İzlenmesi ve Raporlanması (Stratejik Riskler)</a:t>
            </a:r>
          </a:p>
          <a:p>
            <a:pPr marL="457200" indent="-457200">
              <a:buFont typeface="+mj-lt"/>
              <a:buAutoNum type="arabicParenR" startAt="11"/>
            </a:pPr>
            <a:endParaRPr lang="tr-TR" sz="2400" dirty="0">
              <a:latin typeface="Times New Roman" panose="02020603050405020304" pitchFamily="18" charset="0"/>
              <a:cs typeface="Times New Roman" panose="02020603050405020304" pitchFamily="18" charset="0"/>
            </a:endParaRPr>
          </a:p>
          <a:p>
            <a:pPr marL="0" lvl="0" indent="0">
              <a:buNone/>
            </a:pPr>
            <a:endParaRPr lang="tr-TR" dirty="0"/>
          </a:p>
          <a:p>
            <a:pPr marL="0" indent="0">
              <a:buNone/>
            </a:pPr>
            <a:endParaRPr lang="tr-TR" b="1" dirty="0"/>
          </a:p>
          <a:p>
            <a:endParaRPr lang="tr-TR" dirty="0"/>
          </a:p>
          <a:p>
            <a:endParaRPr lang="tr-TR" dirty="0"/>
          </a:p>
          <a:p>
            <a:endParaRPr lang="tr-TR" dirty="0"/>
          </a:p>
          <a:p>
            <a:endParaRPr lang="tr-TR" b="1" dirty="0"/>
          </a:p>
          <a:p>
            <a:endParaRPr lang="tr-TR" dirty="0"/>
          </a:p>
        </p:txBody>
      </p:sp>
      <p:sp>
        <p:nvSpPr>
          <p:cNvPr id="4" name="İçerik Yer Tutucusu 2"/>
          <p:cNvSpPr txBox="1">
            <a:spLocks/>
          </p:cNvSpPr>
          <p:nvPr/>
        </p:nvSpPr>
        <p:spPr>
          <a:xfrm>
            <a:off x="1956635" y="1245937"/>
            <a:ext cx="4634228" cy="5188032"/>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a:buFont typeface="+mj-lt"/>
              <a:buAutoNum type="arabicParenR"/>
            </a:pPr>
            <a:r>
              <a:rPr lang="tr-TR" sz="2000" dirty="0">
                <a:solidFill>
                  <a:srgbClr val="002060"/>
                </a:solidFill>
                <a:latin typeface="Times New Roman" panose="02020603050405020304" pitchFamily="18" charset="0"/>
                <a:cs typeface="Times New Roman" panose="02020603050405020304" pitchFamily="18" charset="0"/>
              </a:rPr>
              <a:t>Belgenin Amacı</a:t>
            </a:r>
          </a:p>
          <a:p>
            <a:pPr>
              <a:buFont typeface="+mj-lt"/>
              <a:buAutoNum type="arabicParenR"/>
            </a:pPr>
            <a:r>
              <a:rPr lang="tr-TR" sz="2000" dirty="0">
                <a:solidFill>
                  <a:srgbClr val="002060"/>
                </a:solidFill>
                <a:latin typeface="Times New Roman" panose="02020603050405020304" pitchFamily="18" charset="0"/>
                <a:cs typeface="Times New Roman" panose="02020603050405020304" pitchFamily="18" charset="0"/>
              </a:rPr>
              <a:t>Belgenin Dayanağı</a:t>
            </a:r>
          </a:p>
          <a:p>
            <a:pPr>
              <a:buFont typeface="+mj-lt"/>
              <a:buAutoNum type="arabicParenR"/>
            </a:pPr>
            <a:r>
              <a:rPr lang="tr-TR" sz="2000" dirty="0">
                <a:solidFill>
                  <a:srgbClr val="002060"/>
                </a:solidFill>
                <a:latin typeface="Times New Roman" panose="02020603050405020304" pitchFamily="18" charset="0"/>
                <a:cs typeface="Times New Roman" panose="02020603050405020304" pitchFamily="18" charset="0"/>
              </a:rPr>
              <a:t>Risk Yönetim Sürecindeki Yapılar, Görev ve Sorumluluklar</a:t>
            </a:r>
          </a:p>
          <a:p>
            <a:pPr>
              <a:buFont typeface="+mj-lt"/>
              <a:buAutoNum type="arabicParenR"/>
            </a:pPr>
            <a:r>
              <a:rPr lang="tr-TR" sz="2000" dirty="0">
                <a:solidFill>
                  <a:srgbClr val="002060"/>
                </a:solidFill>
                <a:latin typeface="Times New Roman" panose="02020603050405020304" pitchFamily="18" charset="0"/>
                <a:cs typeface="Times New Roman" panose="02020603050405020304" pitchFamily="18" charset="0"/>
              </a:rPr>
              <a:t>Risk Türleri</a:t>
            </a:r>
          </a:p>
          <a:p>
            <a:pPr>
              <a:buFont typeface="+mj-lt"/>
              <a:buAutoNum type="arabicParenR"/>
            </a:pPr>
            <a:r>
              <a:rPr lang="tr-TR" sz="2000" dirty="0">
                <a:solidFill>
                  <a:srgbClr val="002060"/>
                </a:solidFill>
                <a:latin typeface="Times New Roman" panose="02020603050405020304" pitchFamily="18" charset="0"/>
                <a:cs typeface="Times New Roman" panose="02020603050405020304" pitchFamily="18" charset="0"/>
              </a:rPr>
              <a:t>Risk Hiyerarşisi</a:t>
            </a:r>
          </a:p>
          <a:p>
            <a:pPr>
              <a:buFont typeface="+mj-lt"/>
              <a:buAutoNum type="arabicParenR"/>
            </a:pPr>
            <a:r>
              <a:rPr lang="tr-TR" sz="2000" dirty="0">
                <a:solidFill>
                  <a:srgbClr val="002060"/>
                </a:solidFill>
                <a:latin typeface="Times New Roman" panose="02020603050405020304" pitchFamily="18" charset="0"/>
                <a:cs typeface="Times New Roman" panose="02020603050405020304" pitchFamily="18" charset="0"/>
              </a:rPr>
              <a:t>Risk Yönetim Süreci</a:t>
            </a:r>
          </a:p>
          <a:p>
            <a:pPr>
              <a:buFont typeface="+mj-lt"/>
              <a:buAutoNum type="arabicParenR"/>
            </a:pPr>
            <a:r>
              <a:rPr lang="tr-TR" sz="2000" dirty="0">
                <a:solidFill>
                  <a:srgbClr val="002060"/>
                </a:solidFill>
                <a:latin typeface="Times New Roman" panose="02020603050405020304" pitchFamily="18" charset="0"/>
                <a:cs typeface="Times New Roman" panose="02020603050405020304" pitchFamily="18" charset="0"/>
              </a:rPr>
              <a:t>Risklerin Tespit Edilmesi</a:t>
            </a:r>
          </a:p>
          <a:p>
            <a:pPr>
              <a:buFont typeface="+mj-lt"/>
              <a:buAutoNum type="arabicParenR"/>
            </a:pPr>
            <a:r>
              <a:rPr lang="tr-TR" sz="2000" dirty="0">
                <a:solidFill>
                  <a:srgbClr val="002060"/>
                </a:solidFill>
                <a:latin typeface="Times New Roman" panose="02020603050405020304" pitchFamily="18" charset="0"/>
                <a:cs typeface="Times New Roman" panose="02020603050405020304" pitchFamily="18" charset="0"/>
              </a:rPr>
              <a:t>Risklerin Değerlendirilmesi</a:t>
            </a:r>
          </a:p>
          <a:p>
            <a:pPr>
              <a:buFont typeface="+mj-lt"/>
              <a:buAutoNum type="arabicParenR"/>
            </a:pPr>
            <a:r>
              <a:rPr lang="tr-TR" sz="2000" dirty="0">
                <a:solidFill>
                  <a:srgbClr val="002060"/>
                </a:solidFill>
                <a:latin typeface="Times New Roman" panose="02020603050405020304" pitchFamily="18" charset="0"/>
                <a:cs typeface="Times New Roman" panose="02020603050405020304" pitchFamily="18" charset="0"/>
              </a:rPr>
              <a:t>Risklerin Değerlendirilmesi (Risklerin Ölçülmesi)</a:t>
            </a:r>
          </a:p>
          <a:p>
            <a:pPr>
              <a:buFont typeface="+mj-lt"/>
              <a:buAutoNum type="arabicParenR"/>
            </a:pPr>
            <a:r>
              <a:rPr lang="tr-TR" sz="2000" dirty="0">
                <a:solidFill>
                  <a:srgbClr val="002060"/>
                </a:solidFill>
                <a:latin typeface="Times New Roman" panose="02020603050405020304" pitchFamily="18" charset="0"/>
                <a:cs typeface="Times New Roman" panose="02020603050405020304" pitchFamily="18" charset="0"/>
              </a:rPr>
              <a:t>Risklerin Değerlendirilmesi (Risklerin </a:t>
            </a:r>
            <a:r>
              <a:rPr lang="tr-TR" sz="2000" dirty="0" err="1">
                <a:solidFill>
                  <a:srgbClr val="002060"/>
                </a:solidFill>
                <a:latin typeface="Times New Roman" panose="02020603050405020304" pitchFamily="18" charset="0"/>
                <a:cs typeface="Times New Roman" panose="02020603050405020304" pitchFamily="18" charset="0"/>
              </a:rPr>
              <a:t>Önceliklendirilmesi</a:t>
            </a:r>
            <a:r>
              <a:rPr lang="tr-TR" sz="2000" dirty="0">
                <a:solidFill>
                  <a:srgbClr val="002060"/>
                </a:solidFill>
                <a:latin typeface="Times New Roman" panose="02020603050405020304" pitchFamily="18" charset="0"/>
                <a:cs typeface="Times New Roman" panose="02020603050405020304" pitchFamily="18" charset="0"/>
              </a:rPr>
              <a:t>)</a:t>
            </a:r>
          </a:p>
          <a:p>
            <a:pPr marL="0" indent="0">
              <a:buNone/>
            </a:pPr>
            <a:endParaRPr lang="tr-TR" sz="2400" dirty="0">
              <a:latin typeface="Times New Roman" panose="02020603050405020304" pitchFamily="18" charset="0"/>
              <a:cs typeface="Times New Roman" panose="02020603050405020304" pitchFamily="18" charset="0"/>
            </a:endParaRPr>
          </a:p>
          <a:p>
            <a:pPr marL="0" indent="0">
              <a:buFont typeface="Wingdings 3" charset="2"/>
              <a:buNone/>
            </a:pPr>
            <a:endParaRPr lang="tr-TR" dirty="0"/>
          </a:p>
          <a:p>
            <a:pPr marL="0" indent="0">
              <a:buFont typeface="Wingdings 3" charset="2"/>
              <a:buNone/>
            </a:pPr>
            <a:endParaRPr lang="tr-TR" b="1" dirty="0"/>
          </a:p>
          <a:p>
            <a:endParaRPr lang="tr-TR" dirty="0"/>
          </a:p>
          <a:p>
            <a:endParaRPr lang="tr-TR" dirty="0"/>
          </a:p>
          <a:p>
            <a:endParaRPr lang="tr-TR" dirty="0"/>
          </a:p>
          <a:p>
            <a:endParaRPr lang="tr-TR" b="1" dirty="0"/>
          </a:p>
          <a:p>
            <a:endParaRPr lang="tr-TR" dirty="0"/>
          </a:p>
        </p:txBody>
      </p:sp>
    </p:spTree>
    <p:extLst>
      <p:ext uri="{BB962C8B-B14F-4D97-AF65-F5344CB8AC3E}">
        <p14:creationId xmlns:p14="http://schemas.microsoft.com/office/powerpoint/2010/main" val="759231598"/>
      </p:ext>
    </p:extLst>
  </p:cSld>
  <p:clrMapOvr>
    <a:masterClrMapping/>
  </p:clrMapOvr>
  <p:transition spd="slow">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13987" y="1457887"/>
            <a:ext cx="9756834" cy="4511047"/>
          </a:xfrm>
        </p:spPr>
        <p:txBody>
          <a:bodyPr>
            <a:noAutofit/>
          </a:bodyPr>
          <a:lstStyle/>
          <a:p>
            <a:pPr>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Risklerin değerlendirilmesi; </a:t>
            </a:r>
          </a:p>
          <a:p>
            <a:pPr marL="809625" indent="350838">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tespit edilmiş risklerin analiz edilmesi, </a:t>
            </a:r>
          </a:p>
          <a:p>
            <a:pPr marL="809625" indent="350838">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etki ve olasılık açısından öneminin değerlendirilmesidir. </a:t>
            </a:r>
          </a:p>
          <a:p>
            <a:pPr marL="809625" indent="0">
              <a:buFont typeface="Wingdings" panose="05000000000000000000" pitchFamily="2" charset="2"/>
              <a:buChar char="Ø"/>
            </a:pPr>
            <a:endParaRPr lang="tr-TR" sz="2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Risklerin değerlendirilmesi, riskler tespit edildikten sonra </a:t>
            </a:r>
          </a:p>
          <a:p>
            <a:pPr marL="714375" indent="363538">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risklerin ölçülmesi, </a:t>
            </a:r>
          </a:p>
          <a:p>
            <a:pPr marL="714375" indent="363538">
              <a:buFont typeface="Wingdings" panose="05000000000000000000" pitchFamily="2" charset="2"/>
              <a:buChar char="Ø"/>
            </a:pPr>
            <a:r>
              <a:rPr lang="tr-TR" sz="2800" dirty="0" err="1">
                <a:latin typeface="Times New Roman" panose="02020603050405020304" pitchFamily="18" charset="0"/>
                <a:cs typeface="Times New Roman" panose="02020603050405020304" pitchFamily="18" charset="0"/>
              </a:rPr>
              <a:t>önceliklendirilmesi</a:t>
            </a:r>
            <a:r>
              <a:rPr lang="tr-TR" sz="2800" dirty="0">
                <a:latin typeface="Times New Roman" panose="02020603050405020304" pitchFamily="18" charset="0"/>
                <a:cs typeface="Times New Roman" panose="02020603050405020304" pitchFamily="18" charset="0"/>
              </a:rPr>
              <a:t>,  </a:t>
            </a:r>
          </a:p>
          <a:p>
            <a:pPr marL="714375" indent="363538">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kaydedilmesi aşamalarını kapsar. </a:t>
            </a:r>
          </a:p>
        </p:txBody>
      </p:sp>
      <p:sp>
        <p:nvSpPr>
          <p:cNvPr id="4" name="Unvan 3"/>
          <p:cNvSpPr>
            <a:spLocks noGrp="1"/>
          </p:cNvSpPr>
          <p:nvPr>
            <p:ph type="title"/>
          </p:nvPr>
        </p:nvSpPr>
        <p:spPr>
          <a:xfrm>
            <a:off x="1683834" y="689219"/>
            <a:ext cx="9017141" cy="614754"/>
          </a:xfrm>
        </p:spPr>
        <p:txBody>
          <a:bodyPr>
            <a:normAutofit fontScale="90000"/>
          </a:bodyPr>
          <a:lstStyle/>
          <a:p>
            <a:pPr marL="0" indent="0"/>
            <a:r>
              <a:rPr lang="tr-TR" b="1" dirty="0">
                <a:solidFill>
                  <a:srgbClr val="002060"/>
                </a:solidFill>
                <a:latin typeface="Times New Roman" panose="02020603050405020304" pitchFamily="18" charset="0"/>
                <a:cs typeface="Times New Roman" panose="02020603050405020304" pitchFamily="18" charset="0"/>
              </a:rPr>
              <a:t>Risklerin Değerlendirilmesi</a:t>
            </a:r>
            <a:br>
              <a:rPr lang="tr-TR" dirty="0">
                <a:solidFill>
                  <a:srgbClr val="C00000"/>
                </a:solidFill>
                <a:latin typeface="Times New Roman" panose="02020603050405020304" pitchFamily="18" charset="0"/>
                <a:cs typeface="Times New Roman" panose="02020603050405020304" pitchFamily="18" charset="0"/>
              </a:rPr>
            </a:br>
            <a:endParaRPr lang="tr-TR" dirty="0"/>
          </a:p>
        </p:txBody>
      </p:sp>
    </p:spTree>
    <p:extLst>
      <p:ext uri="{BB962C8B-B14F-4D97-AF65-F5344CB8AC3E}">
        <p14:creationId xmlns:p14="http://schemas.microsoft.com/office/powerpoint/2010/main" val="1153206120"/>
      </p:ext>
    </p:extLst>
  </p:cSld>
  <p:clrMapOvr>
    <a:masterClrMapping/>
  </p:clrMapOvr>
  <p:transition spd="slow">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13987" y="1457887"/>
            <a:ext cx="9756834" cy="4511047"/>
          </a:xfrm>
        </p:spPr>
        <p:txBody>
          <a:bodyPr>
            <a:noAutofit/>
          </a:bodyPr>
          <a:lstStyle/>
          <a:p>
            <a:pPr algn="just">
              <a:buFont typeface="Wingdings" panose="05000000000000000000" pitchFamily="2" charset="2"/>
              <a:buChar char="§"/>
            </a:pPr>
            <a:r>
              <a:rPr lang="tr-TR" sz="2800" i="1" dirty="0">
                <a:latin typeface="Times New Roman" panose="02020603050405020304" pitchFamily="18" charset="0"/>
                <a:cs typeface="Times New Roman" panose="02020603050405020304" pitchFamily="18" charset="0"/>
              </a:rPr>
              <a:t>Risklerin ölçülmesi, </a:t>
            </a:r>
            <a:r>
              <a:rPr lang="tr-TR" sz="2800" dirty="0">
                <a:latin typeface="Times New Roman" panose="02020603050405020304" pitchFamily="18" charset="0"/>
                <a:cs typeface="Times New Roman" panose="02020603050405020304" pitchFamily="18" charset="0"/>
              </a:rPr>
              <a:t>her riskin olma olasılığı ve etkisinin hesaplanmasıdır.</a:t>
            </a:r>
          </a:p>
          <a:p>
            <a:pPr algn="just">
              <a:buFont typeface="Wingdings" panose="05000000000000000000" pitchFamily="2" charset="2"/>
              <a:buChar char="§"/>
            </a:pPr>
            <a:endParaRPr lang="tr-TR"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tr-TR" sz="2800" i="1" dirty="0">
                <a:latin typeface="Times New Roman" panose="02020603050405020304" pitchFamily="18" charset="0"/>
                <a:cs typeface="Times New Roman" panose="02020603050405020304" pitchFamily="18" charset="0"/>
              </a:rPr>
              <a:t>Risklerin </a:t>
            </a:r>
            <a:r>
              <a:rPr lang="tr-TR" sz="2800" i="1" dirty="0" err="1">
                <a:latin typeface="Times New Roman" panose="02020603050405020304" pitchFamily="18" charset="0"/>
                <a:cs typeface="Times New Roman" panose="02020603050405020304" pitchFamily="18" charset="0"/>
              </a:rPr>
              <a:t>önceliklendirilmesi</a:t>
            </a:r>
            <a:r>
              <a:rPr lang="tr-TR" sz="2800" i="1" dirty="0">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ölçme sonucunda aldıkları puan doğrultusunda önem derecesine göre sıralanmasıdır. </a:t>
            </a:r>
          </a:p>
          <a:p>
            <a:pPr marL="0" indent="0" algn="just">
              <a:buNone/>
            </a:pPr>
            <a:endParaRPr lang="tr-TR"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tr-TR" sz="2800" i="1" dirty="0">
                <a:latin typeface="Times New Roman" panose="02020603050405020304" pitchFamily="18" charset="0"/>
                <a:cs typeface="Times New Roman" panose="02020603050405020304" pitchFamily="18" charset="0"/>
              </a:rPr>
              <a:t>Risklerin kaydedilmesi, </a:t>
            </a:r>
            <a:r>
              <a:rPr lang="tr-TR" sz="2800" dirty="0">
                <a:latin typeface="Times New Roman" panose="02020603050405020304" pitchFamily="18" charset="0"/>
                <a:cs typeface="Times New Roman" panose="02020603050405020304" pitchFamily="18" charset="0"/>
              </a:rPr>
              <a:t>tespit edilen her bir riskin numaralandırılarak kayıt altına alınmasıdır.</a:t>
            </a:r>
          </a:p>
        </p:txBody>
      </p:sp>
      <p:sp>
        <p:nvSpPr>
          <p:cNvPr id="4" name="Unvan 3"/>
          <p:cNvSpPr>
            <a:spLocks noGrp="1"/>
          </p:cNvSpPr>
          <p:nvPr>
            <p:ph type="title"/>
          </p:nvPr>
        </p:nvSpPr>
        <p:spPr>
          <a:xfrm>
            <a:off x="1683834" y="689219"/>
            <a:ext cx="9017141" cy="614754"/>
          </a:xfrm>
        </p:spPr>
        <p:txBody>
          <a:bodyPr>
            <a:normAutofit fontScale="90000"/>
          </a:bodyPr>
          <a:lstStyle/>
          <a:p>
            <a:pPr marL="0" indent="0"/>
            <a:r>
              <a:rPr lang="tr-TR" b="1" dirty="0">
                <a:solidFill>
                  <a:srgbClr val="002060"/>
                </a:solidFill>
                <a:latin typeface="Times New Roman" panose="02020603050405020304" pitchFamily="18" charset="0"/>
                <a:cs typeface="Times New Roman" panose="02020603050405020304" pitchFamily="18" charset="0"/>
              </a:rPr>
              <a:t>Risklerin Değerlendirilmesi</a:t>
            </a:r>
            <a:br>
              <a:rPr lang="tr-TR" dirty="0">
                <a:solidFill>
                  <a:srgbClr val="C00000"/>
                </a:solidFill>
                <a:latin typeface="Times New Roman" panose="02020603050405020304" pitchFamily="18" charset="0"/>
                <a:cs typeface="Times New Roman" panose="02020603050405020304" pitchFamily="18" charset="0"/>
              </a:rPr>
            </a:br>
            <a:endParaRPr lang="tr-TR" dirty="0"/>
          </a:p>
        </p:txBody>
      </p:sp>
    </p:spTree>
    <p:extLst>
      <p:ext uri="{BB962C8B-B14F-4D97-AF65-F5344CB8AC3E}">
        <p14:creationId xmlns:p14="http://schemas.microsoft.com/office/powerpoint/2010/main" val="441760665"/>
      </p:ext>
    </p:extLst>
  </p:cSld>
  <p:clrMapOvr>
    <a:masterClrMapping/>
  </p:clrMapOvr>
  <p:transition spd="slow">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14550" y="1183680"/>
            <a:ext cx="10035858" cy="5416411"/>
          </a:xfrm>
        </p:spPr>
        <p:txBody>
          <a:bodyPr>
            <a:noAutofit/>
          </a:bodyPr>
          <a:lstStyle/>
          <a:p>
            <a:pPr algn="just">
              <a:buFont typeface="Wingdings" panose="05000000000000000000" pitchFamily="2" charset="2"/>
              <a:buChar char="§"/>
            </a:pPr>
            <a:r>
              <a:rPr lang="tr-TR" sz="2600" dirty="0">
                <a:latin typeface="Times New Roman" panose="02020603050405020304" pitchFamily="18" charset="0"/>
                <a:cs typeface="Times New Roman" panose="02020603050405020304" pitchFamily="18" charset="0"/>
              </a:rPr>
              <a:t>Tespit edilen her bir riskin olma olasılığı ve etkileri rakamlarla gösterilir ve risk puanı hesaplanır. </a:t>
            </a:r>
          </a:p>
          <a:p>
            <a:pPr algn="just">
              <a:buFont typeface="Wingdings" panose="05000000000000000000" pitchFamily="2" charset="2"/>
              <a:buChar char="§"/>
            </a:pPr>
            <a:r>
              <a:rPr lang="tr-TR" sz="2600" dirty="0">
                <a:latin typeface="Times New Roman" panose="02020603050405020304" pitchFamily="18" charset="0"/>
                <a:cs typeface="Times New Roman" panose="02020603050405020304" pitchFamily="18" charset="0"/>
              </a:rPr>
              <a:t>Risklerin olasılık ve etkileri 1 ila 5 arasında puanlanır. </a:t>
            </a:r>
          </a:p>
          <a:p>
            <a:pPr marL="1266825" indent="-457200" algn="just">
              <a:buFont typeface="Wingdings" panose="05000000000000000000" pitchFamily="2" charset="2"/>
              <a:buChar char="Ø"/>
            </a:pPr>
            <a:r>
              <a:rPr lang="tr-TR" sz="2600" i="1" dirty="0">
                <a:latin typeface="Times New Roman" panose="02020603050405020304" pitchFamily="18" charset="0"/>
                <a:cs typeface="Times New Roman" panose="02020603050405020304" pitchFamily="18" charset="0"/>
              </a:rPr>
              <a:t>Etki Puanı: </a:t>
            </a:r>
            <a:r>
              <a:rPr lang="tr-TR" sz="2600" dirty="0">
                <a:latin typeface="Times New Roman" panose="02020603050405020304" pitchFamily="18" charset="0"/>
                <a:cs typeface="Times New Roman" panose="02020603050405020304" pitchFamily="18" charset="0"/>
              </a:rPr>
              <a:t>Riskin gerçekleşmesi halinde yaratacağı sonuçların etkisinin puanlanmasında; </a:t>
            </a:r>
          </a:p>
          <a:p>
            <a:pPr marL="1793875" indent="0" algn="just">
              <a:buNone/>
              <a:tabLst>
                <a:tab pos="8874125" algn="l"/>
              </a:tabLst>
            </a:pPr>
            <a:r>
              <a:rPr lang="tr-TR" sz="2400" dirty="0">
                <a:latin typeface="Times New Roman" panose="02020603050405020304" pitchFamily="18" charset="0"/>
                <a:cs typeface="Times New Roman" panose="02020603050405020304" pitchFamily="18" charset="0"/>
              </a:rPr>
              <a:t>“1-çok düşük”,   “2-düşük”,   “3-orta”,   “4-yüksek”,   “5-çok yüksek”   puan derecelerini ifade eder. </a:t>
            </a:r>
          </a:p>
          <a:p>
            <a:pPr marL="1266825" indent="-457200" algn="just">
              <a:buFont typeface="Wingdings" panose="05000000000000000000" pitchFamily="2" charset="2"/>
              <a:buChar char="Ø"/>
            </a:pPr>
            <a:r>
              <a:rPr lang="tr-TR" sz="2600" i="1" dirty="0">
                <a:latin typeface="Times New Roman" panose="02020603050405020304" pitchFamily="18" charset="0"/>
                <a:cs typeface="Times New Roman" panose="02020603050405020304" pitchFamily="18" charset="0"/>
              </a:rPr>
              <a:t>Olasılık Puanı: </a:t>
            </a:r>
            <a:r>
              <a:rPr lang="tr-TR" sz="2600" dirty="0">
                <a:latin typeface="Times New Roman" panose="02020603050405020304" pitchFamily="18" charset="0"/>
                <a:cs typeface="Times New Roman" panose="02020603050405020304" pitchFamily="18" charset="0"/>
              </a:rPr>
              <a:t>Bir riskin gerçekleşme olasılığının puanlanmasında; </a:t>
            </a:r>
          </a:p>
          <a:p>
            <a:pPr marL="1887538" indent="0" algn="just">
              <a:buNone/>
            </a:pPr>
            <a:r>
              <a:rPr lang="tr-TR" sz="2400" dirty="0">
                <a:latin typeface="Times New Roman" panose="02020603050405020304" pitchFamily="18" charset="0"/>
                <a:cs typeface="Times New Roman" panose="02020603050405020304" pitchFamily="18" charset="0"/>
              </a:rPr>
              <a:t>“1-ihtimal dışı”, “2-zayıf olasılık”, “3-olası”, “4-yüksek olasılık”,   “5-neredeyse kesin”   puan derecelerini ifade eder. </a:t>
            </a:r>
          </a:p>
        </p:txBody>
      </p:sp>
      <p:sp>
        <p:nvSpPr>
          <p:cNvPr id="4" name="Unvan 3"/>
          <p:cNvSpPr>
            <a:spLocks noGrp="1"/>
          </p:cNvSpPr>
          <p:nvPr>
            <p:ph type="title"/>
          </p:nvPr>
        </p:nvSpPr>
        <p:spPr>
          <a:xfrm>
            <a:off x="1582850" y="675402"/>
            <a:ext cx="8911687" cy="614754"/>
          </a:xfrm>
        </p:spPr>
        <p:txBody>
          <a:bodyPr>
            <a:norm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Risklerin Değerlendirilmesi (Risklerin Ölçülmesi)</a:t>
            </a:r>
            <a:endParaRPr lang="tr-TR" sz="3200" dirty="0">
              <a:solidFill>
                <a:srgbClr val="002060"/>
              </a:solidFill>
            </a:endParaRPr>
          </a:p>
        </p:txBody>
      </p:sp>
    </p:spTree>
    <p:extLst>
      <p:ext uri="{BB962C8B-B14F-4D97-AF65-F5344CB8AC3E}">
        <p14:creationId xmlns:p14="http://schemas.microsoft.com/office/powerpoint/2010/main" val="1375035968"/>
      </p:ext>
    </p:extLst>
  </p:cSld>
  <p:clrMapOvr>
    <a:masterClrMapping/>
  </p:clrMapOvr>
  <p:transition spd="slow">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02827" y="1406419"/>
            <a:ext cx="10035858" cy="5052996"/>
          </a:xfrm>
        </p:spPr>
        <p:txBody>
          <a:bodyPr>
            <a:noAutofit/>
          </a:bodyPr>
          <a:lstStyle/>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Risk değerlendirme çalışmalarında yer alan her bir katılımcı ayrı ayrı etki puanı ve olasılık puanı verir katılımcıların verdikleri puanların aritmetik ortalaması alınarak riskin; (ortalama) etki puanı, (ortalama) olasılık puanı bulunur. </a:t>
            </a:r>
          </a:p>
          <a:p>
            <a:pPr algn="just">
              <a:buFont typeface="Wingdings" panose="05000000000000000000" pitchFamily="2" charset="2"/>
              <a:buChar char="§"/>
            </a:pPr>
            <a:endParaRPr lang="tr-TR"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Risk puanı, etki ve olasılık puanlarının çarpımı ile hesaplanır.</a:t>
            </a:r>
          </a:p>
          <a:p>
            <a:pPr marL="0" indent="0" algn="just">
              <a:buNone/>
            </a:pPr>
            <a:r>
              <a:rPr lang="tr-TR" sz="2800" dirty="0">
                <a:latin typeface="Times New Roman" panose="02020603050405020304" pitchFamily="18" charset="0"/>
                <a:cs typeface="Times New Roman" panose="02020603050405020304" pitchFamily="18" charset="0"/>
              </a:rPr>
              <a:t>                    </a:t>
            </a:r>
            <a:r>
              <a:rPr lang="tr-TR" sz="2800" b="1" dirty="0">
                <a:latin typeface="Times New Roman" panose="02020603050405020304" pitchFamily="18" charset="0"/>
                <a:cs typeface="Times New Roman" panose="02020603050405020304" pitchFamily="18" charset="0"/>
              </a:rPr>
              <a:t>(Risk Puanı=Etki Puanı x Olasılık Puanı) </a:t>
            </a:r>
          </a:p>
          <a:p>
            <a:pPr marL="0" indent="0" algn="just">
              <a:buNone/>
            </a:pPr>
            <a:endParaRPr lang="tr-TR"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Risk etki ve olasılıklarının puanlanması ve risk puanının hesaplanmasında “Risk Oylama Formu” kullanılır. </a:t>
            </a:r>
          </a:p>
        </p:txBody>
      </p:sp>
      <p:sp>
        <p:nvSpPr>
          <p:cNvPr id="4" name="Unvan 3"/>
          <p:cNvSpPr>
            <a:spLocks noGrp="1"/>
          </p:cNvSpPr>
          <p:nvPr>
            <p:ph type="title"/>
          </p:nvPr>
        </p:nvSpPr>
        <p:spPr>
          <a:xfrm>
            <a:off x="1563644" y="675402"/>
            <a:ext cx="8911687" cy="614754"/>
          </a:xfrm>
        </p:spPr>
        <p:txBody>
          <a:bodyPr>
            <a:norm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Risklerin Değerlendirilmesi (Risklerin Ölçülmesi)</a:t>
            </a:r>
            <a:endParaRPr lang="tr-TR" sz="3200" dirty="0">
              <a:solidFill>
                <a:srgbClr val="002060"/>
              </a:solidFill>
            </a:endParaRPr>
          </a:p>
        </p:txBody>
      </p:sp>
    </p:spTree>
    <p:extLst>
      <p:ext uri="{BB962C8B-B14F-4D97-AF65-F5344CB8AC3E}">
        <p14:creationId xmlns:p14="http://schemas.microsoft.com/office/powerpoint/2010/main" val="3573162182"/>
      </p:ext>
    </p:extLst>
  </p:cSld>
  <p:clrMapOvr>
    <a:masterClrMapping/>
  </p:clrMapOvr>
  <p:transition spd="slow">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563956" y="651956"/>
            <a:ext cx="8911687" cy="614754"/>
          </a:xfrm>
        </p:spPr>
        <p:txBody>
          <a:bodyPr>
            <a:norm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Risklerin Değerlendirilmesi (Risklerin Ölçülmesi)</a:t>
            </a:r>
            <a:endParaRPr lang="tr-TR" sz="3200" dirty="0">
              <a:solidFill>
                <a:srgbClr val="002060"/>
              </a:solidFill>
            </a:endParaRPr>
          </a:p>
        </p:txBody>
      </p:sp>
      <p:pic>
        <p:nvPicPr>
          <p:cNvPr id="2" name="Resim 1"/>
          <p:cNvPicPr>
            <a:picLocks noChangeAspect="1"/>
          </p:cNvPicPr>
          <p:nvPr/>
        </p:nvPicPr>
        <p:blipFill>
          <a:blip r:embed="rId2"/>
          <a:stretch>
            <a:fillRect/>
          </a:stretch>
        </p:blipFill>
        <p:spPr>
          <a:xfrm>
            <a:off x="703385" y="1428383"/>
            <a:ext cx="10820400" cy="5267325"/>
          </a:xfrm>
          <a:prstGeom prst="rect">
            <a:avLst/>
          </a:prstGeom>
        </p:spPr>
      </p:pic>
    </p:spTree>
    <p:extLst>
      <p:ext uri="{BB962C8B-B14F-4D97-AF65-F5344CB8AC3E}">
        <p14:creationId xmlns:p14="http://schemas.microsoft.com/office/powerpoint/2010/main" val="1695338326"/>
      </p:ext>
    </p:extLst>
  </p:cSld>
  <p:clrMapOvr>
    <a:masterClrMapping/>
  </p:clrMapOvr>
  <p:transition spd="slow">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02827" y="1406419"/>
            <a:ext cx="10035858" cy="5052996"/>
          </a:xfrm>
        </p:spPr>
        <p:txBody>
          <a:bodyPr>
            <a:noAutofit/>
          </a:bodyPr>
          <a:lstStyle/>
          <a:p>
            <a:pPr>
              <a:buFont typeface="Wingdings" panose="05000000000000000000" pitchFamily="2" charset="2"/>
              <a:buChar char="§"/>
            </a:pPr>
            <a:r>
              <a:rPr lang="tr-TR" sz="2400" dirty="0">
                <a:latin typeface="Times New Roman" panose="02020603050405020304" pitchFamily="18" charset="0"/>
                <a:cs typeface="Times New Roman" panose="02020603050405020304" pitchFamily="18" charset="0"/>
              </a:rPr>
              <a:t>Hesaplanan risk puanlarına göre risk seviyeleri </a:t>
            </a:r>
          </a:p>
          <a:p>
            <a:pPr marL="825500" indent="-285750">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düşük, </a:t>
            </a:r>
          </a:p>
          <a:p>
            <a:pPr marL="825500" indent="-285750">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o</a:t>
            </a:r>
            <a:r>
              <a:rPr lang="tr-TR" sz="2400">
                <a:latin typeface="Times New Roman" panose="02020603050405020304" pitchFamily="18" charset="0"/>
                <a:cs typeface="Times New Roman" panose="02020603050405020304" pitchFamily="18" charset="0"/>
              </a:rPr>
              <a:t>rta</a:t>
            </a:r>
            <a:r>
              <a:rPr lang="tr-TR" sz="2400" dirty="0">
                <a:latin typeface="Times New Roman" panose="02020603050405020304" pitchFamily="18" charset="0"/>
                <a:cs typeface="Times New Roman" panose="02020603050405020304" pitchFamily="18" charset="0"/>
              </a:rPr>
              <a:t>,</a:t>
            </a:r>
          </a:p>
          <a:p>
            <a:pPr marL="825500" indent="-285750">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yüksek </a:t>
            </a:r>
          </a:p>
          <a:p>
            <a:pPr marL="0" indent="0">
              <a:buNone/>
            </a:pPr>
            <a:r>
              <a:rPr lang="tr-TR" sz="2400" dirty="0">
                <a:latin typeface="Times New Roman" panose="02020603050405020304" pitchFamily="18" charset="0"/>
                <a:cs typeface="Times New Roman" panose="02020603050405020304" pitchFamily="18" charset="0"/>
              </a:rPr>
              <a:t>     olmak üzere üç seviyeye ayrılır. </a:t>
            </a:r>
          </a:p>
          <a:p>
            <a:pPr>
              <a:buFont typeface="Wingdings" panose="05000000000000000000" pitchFamily="2" charset="2"/>
              <a:buChar char="Ø"/>
            </a:pPr>
            <a:r>
              <a:rPr lang="tr-TR" sz="2400" i="1" dirty="0">
                <a:latin typeface="Times New Roman" panose="02020603050405020304" pitchFamily="18" charset="0"/>
                <a:cs typeface="Times New Roman" panose="02020603050405020304" pitchFamily="18" charset="0"/>
              </a:rPr>
              <a:t>Düşük risk seviyesi: </a:t>
            </a:r>
            <a:r>
              <a:rPr lang="tr-TR" sz="2400" dirty="0">
                <a:latin typeface="Times New Roman" panose="02020603050405020304" pitchFamily="18" charset="0"/>
                <a:cs typeface="Times New Roman" panose="02020603050405020304" pitchFamily="18" charset="0"/>
              </a:rPr>
              <a:t>Risk puanı 1, 2, 3, 4 olan riskleri ifade eder ve yeşil renk ile gösterilir. </a:t>
            </a:r>
          </a:p>
          <a:p>
            <a:pPr>
              <a:buFont typeface="Wingdings" panose="05000000000000000000" pitchFamily="2" charset="2"/>
              <a:buChar char="Ø"/>
            </a:pPr>
            <a:r>
              <a:rPr lang="tr-TR" sz="2400" i="1" dirty="0">
                <a:latin typeface="Times New Roman" panose="02020603050405020304" pitchFamily="18" charset="0"/>
                <a:cs typeface="Times New Roman" panose="02020603050405020304" pitchFamily="18" charset="0"/>
              </a:rPr>
              <a:t>Orta risk seviyesi: </a:t>
            </a:r>
            <a:r>
              <a:rPr lang="tr-TR" sz="2400" dirty="0">
                <a:latin typeface="Times New Roman" panose="02020603050405020304" pitchFamily="18" charset="0"/>
                <a:cs typeface="Times New Roman" panose="02020603050405020304" pitchFamily="18" charset="0"/>
              </a:rPr>
              <a:t>Risk puanı 5, 6, 8, 9 olan riskleri ifade eder ve sarı renk ile gösterilir. </a:t>
            </a:r>
          </a:p>
          <a:p>
            <a:pPr>
              <a:buFont typeface="Wingdings" panose="05000000000000000000" pitchFamily="2" charset="2"/>
              <a:buChar char="Ø"/>
            </a:pPr>
            <a:r>
              <a:rPr lang="tr-TR" sz="2400" i="1" dirty="0">
                <a:latin typeface="Times New Roman" panose="02020603050405020304" pitchFamily="18" charset="0"/>
                <a:cs typeface="Times New Roman" panose="02020603050405020304" pitchFamily="18" charset="0"/>
              </a:rPr>
              <a:t>Yüksek risk seviyesi: </a:t>
            </a:r>
            <a:r>
              <a:rPr lang="tr-TR" sz="2400" dirty="0">
                <a:latin typeface="Times New Roman" panose="02020603050405020304" pitchFamily="18" charset="0"/>
                <a:cs typeface="Times New Roman" panose="02020603050405020304" pitchFamily="18" charset="0"/>
              </a:rPr>
              <a:t>Risk puanı 10, 12, 15, 16, 20, 25 olan riskleri ifade eder ve kırmızı renk ile gösterilir. </a:t>
            </a:r>
          </a:p>
        </p:txBody>
      </p:sp>
      <p:sp>
        <p:nvSpPr>
          <p:cNvPr id="4" name="Unvan 3"/>
          <p:cNvSpPr>
            <a:spLocks noGrp="1"/>
          </p:cNvSpPr>
          <p:nvPr>
            <p:ph type="title"/>
          </p:nvPr>
        </p:nvSpPr>
        <p:spPr>
          <a:xfrm>
            <a:off x="1664912" y="675402"/>
            <a:ext cx="10527088" cy="614754"/>
          </a:xfrm>
        </p:spPr>
        <p:txBody>
          <a:bodyPr>
            <a:no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Risklerin Değerlendirilmesi (Risklerin </a:t>
            </a:r>
            <a:r>
              <a:rPr lang="tr-TR" sz="3200" b="1" dirty="0" err="1">
                <a:solidFill>
                  <a:srgbClr val="002060"/>
                </a:solidFill>
                <a:latin typeface="Times New Roman" panose="02020603050405020304" pitchFamily="18" charset="0"/>
                <a:cs typeface="Times New Roman" panose="02020603050405020304" pitchFamily="18" charset="0"/>
              </a:rPr>
              <a:t>Önceliklendirilmesi</a:t>
            </a:r>
            <a:r>
              <a:rPr lang="tr-TR" sz="3200" b="1" dirty="0">
                <a:solidFill>
                  <a:srgbClr val="002060"/>
                </a:solidFill>
                <a:latin typeface="Times New Roman" panose="02020603050405020304" pitchFamily="18" charset="0"/>
                <a:cs typeface="Times New Roman" panose="02020603050405020304" pitchFamily="18" charset="0"/>
              </a:rPr>
              <a:t>)</a:t>
            </a:r>
            <a:endParaRPr lang="tr-TR" sz="3200" dirty="0"/>
          </a:p>
        </p:txBody>
      </p:sp>
    </p:spTree>
    <p:extLst>
      <p:ext uri="{BB962C8B-B14F-4D97-AF65-F5344CB8AC3E}">
        <p14:creationId xmlns:p14="http://schemas.microsoft.com/office/powerpoint/2010/main" val="4009715847"/>
      </p:ext>
    </p:extLst>
  </p:cSld>
  <p:clrMapOvr>
    <a:masterClrMapping/>
  </p:clrMapOvr>
  <p:transition spd="slow">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02827" y="1406419"/>
            <a:ext cx="10035858" cy="5052996"/>
          </a:xfrm>
        </p:spPr>
        <p:txBody>
          <a:bodyPr>
            <a:noAutofit/>
          </a:bodyPr>
          <a:lstStyle/>
          <a:p>
            <a:pPr marL="0" indent="0">
              <a:buNone/>
            </a:pPr>
            <a:r>
              <a:rPr lang="tr-TR" dirty="0"/>
              <a:t>Risk seviyeleri Risk Haritasında (</a:t>
            </a:r>
            <a:r>
              <a:rPr lang="tr-TR" b="1" dirty="0"/>
              <a:t>Ek</a:t>
            </a:r>
            <a:r>
              <a:rPr lang="tr-TR" dirty="0"/>
              <a:t>-</a:t>
            </a:r>
            <a:r>
              <a:rPr lang="tr-TR" b="1" dirty="0"/>
              <a:t>7 </a:t>
            </a:r>
            <a:r>
              <a:rPr lang="tr-TR" dirty="0"/>
              <a:t>) görülebilir. </a:t>
            </a:r>
          </a:p>
        </p:txBody>
      </p:sp>
      <p:sp>
        <p:nvSpPr>
          <p:cNvPr id="4" name="Unvan 3"/>
          <p:cNvSpPr>
            <a:spLocks noGrp="1"/>
          </p:cNvSpPr>
          <p:nvPr>
            <p:ph type="title"/>
          </p:nvPr>
        </p:nvSpPr>
        <p:spPr>
          <a:xfrm>
            <a:off x="1664912" y="735659"/>
            <a:ext cx="10620873" cy="614754"/>
          </a:xfrm>
        </p:spPr>
        <p:txBody>
          <a:bodyPr>
            <a:no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Risklerin Değerlendirilmesi (Risklerin </a:t>
            </a:r>
            <a:r>
              <a:rPr lang="tr-TR" sz="3200" b="1" dirty="0" err="1">
                <a:solidFill>
                  <a:srgbClr val="002060"/>
                </a:solidFill>
                <a:latin typeface="Times New Roman" panose="02020603050405020304" pitchFamily="18" charset="0"/>
                <a:cs typeface="Times New Roman" panose="02020603050405020304" pitchFamily="18" charset="0"/>
              </a:rPr>
              <a:t>Önceliklendirilmesi</a:t>
            </a:r>
            <a:r>
              <a:rPr lang="tr-TR" sz="3200" b="1" dirty="0">
                <a:solidFill>
                  <a:srgbClr val="002060"/>
                </a:solidFill>
                <a:latin typeface="Times New Roman" panose="02020603050405020304" pitchFamily="18" charset="0"/>
                <a:cs typeface="Times New Roman" panose="02020603050405020304" pitchFamily="18" charset="0"/>
              </a:rPr>
              <a:t>)</a:t>
            </a:r>
            <a:endParaRPr lang="tr-TR" sz="3200" dirty="0">
              <a:solidFill>
                <a:srgbClr val="002060"/>
              </a:solidFill>
            </a:endParaRPr>
          </a:p>
        </p:txBody>
      </p:sp>
      <p:pic>
        <p:nvPicPr>
          <p:cNvPr id="2" name="Resim 1"/>
          <p:cNvPicPr>
            <a:picLocks noChangeAspect="1"/>
          </p:cNvPicPr>
          <p:nvPr/>
        </p:nvPicPr>
        <p:blipFill>
          <a:blip r:embed="rId2"/>
          <a:stretch>
            <a:fillRect/>
          </a:stretch>
        </p:blipFill>
        <p:spPr>
          <a:xfrm>
            <a:off x="2368060" y="1909161"/>
            <a:ext cx="7209693" cy="4678240"/>
          </a:xfrm>
          <a:prstGeom prst="rect">
            <a:avLst/>
          </a:prstGeom>
        </p:spPr>
      </p:pic>
    </p:spTree>
    <p:extLst>
      <p:ext uri="{BB962C8B-B14F-4D97-AF65-F5344CB8AC3E}">
        <p14:creationId xmlns:p14="http://schemas.microsoft.com/office/powerpoint/2010/main" val="2234867047"/>
      </p:ext>
    </p:extLst>
  </p:cSld>
  <p:clrMapOvr>
    <a:masterClrMapping/>
  </p:clrMapOvr>
  <p:transition spd="slow">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14550" y="1488481"/>
            <a:ext cx="10035858" cy="5052996"/>
          </a:xfrm>
        </p:spPr>
        <p:txBody>
          <a:bodyPr>
            <a:noAutofit/>
          </a:bodyPr>
          <a:lstStyle/>
          <a:p>
            <a:pPr algn="just">
              <a:buFont typeface="Wingdings" panose="05000000000000000000" pitchFamily="2" charset="2"/>
              <a:buChar char="§"/>
            </a:pPr>
            <a:r>
              <a:rPr lang="tr-TR" sz="2600" dirty="0">
                <a:latin typeface="Times New Roman" panose="02020603050405020304" pitchFamily="18" charset="0"/>
                <a:cs typeface="Times New Roman" panose="02020603050405020304" pitchFamily="18" charset="0"/>
              </a:rPr>
              <a:t>Risk puanı belirlendikten sonra riskler en yüksek puandan başlamak üzere sıralanır ve risk seviyeleri belirlenir. </a:t>
            </a:r>
          </a:p>
          <a:p>
            <a:pPr algn="just">
              <a:buFont typeface="Wingdings" panose="05000000000000000000" pitchFamily="2" charset="2"/>
              <a:buChar char="§"/>
            </a:pPr>
            <a:endParaRPr lang="tr-TR" sz="26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tr-TR" sz="2600" dirty="0">
                <a:latin typeface="Times New Roman" panose="02020603050405020304" pitchFamily="18" charset="0"/>
                <a:cs typeface="Times New Roman" panose="02020603050405020304" pitchFamily="18" charset="0"/>
              </a:rPr>
              <a:t>Birim yöneticisi, puanı düşük olup hedefleri doğrudan etkileyebilecek riskleri öncelikleri arasına alabilir. </a:t>
            </a:r>
          </a:p>
          <a:p>
            <a:pPr algn="just">
              <a:buFont typeface="Wingdings" panose="05000000000000000000" pitchFamily="2" charset="2"/>
              <a:buChar char="§"/>
            </a:pPr>
            <a:endParaRPr lang="tr-TR" sz="26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tr-TR" sz="2600" dirty="0">
                <a:latin typeface="Times New Roman" panose="02020603050405020304" pitchFamily="18" charset="0"/>
                <a:cs typeface="Times New Roman" panose="02020603050405020304" pitchFamily="18" charset="0"/>
              </a:rPr>
              <a:t>Risklerin puanlarına göre sıralanması ve seviyelerinin belirlenmesinde “Risk Kayıt Formu” kullanılır.</a:t>
            </a:r>
            <a:r>
              <a:rPr lang="tr-TR" sz="2600" b="1" dirty="0">
                <a:latin typeface="Times New Roman" panose="02020603050405020304" pitchFamily="18" charset="0"/>
                <a:cs typeface="Times New Roman" panose="02020603050405020304" pitchFamily="18" charset="0"/>
              </a:rPr>
              <a:t>(Ek-8</a:t>
            </a:r>
            <a:r>
              <a:rPr lang="tr-TR" sz="2600" dirty="0">
                <a:latin typeface="Times New Roman" panose="02020603050405020304" pitchFamily="18" charset="0"/>
                <a:cs typeface="Times New Roman" panose="02020603050405020304" pitchFamily="18" charset="0"/>
              </a:rPr>
              <a:t>) </a:t>
            </a:r>
          </a:p>
        </p:txBody>
      </p:sp>
      <p:sp>
        <p:nvSpPr>
          <p:cNvPr id="4" name="Unvan 3"/>
          <p:cNvSpPr>
            <a:spLocks noGrp="1"/>
          </p:cNvSpPr>
          <p:nvPr>
            <p:ph type="title"/>
          </p:nvPr>
        </p:nvSpPr>
        <p:spPr>
          <a:xfrm>
            <a:off x="1676635" y="687126"/>
            <a:ext cx="10515365" cy="614754"/>
          </a:xfrm>
        </p:spPr>
        <p:txBody>
          <a:bodyPr>
            <a:norm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Risklerin Değerlendirilmesi (Risklerin </a:t>
            </a:r>
            <a:r>
              <a:rPr lang="tr-TR" sz="3200" b="1" dirty="0" err="1">
                <a:solidFill>
                  <a:srgbClr val="002060"/>
                </a:solidFill>
                <a:latin typeface="Times New Roman" panose="02020603050405020304" pitchFamily="18" charset="0"/>
                <a:cs typeface="Times New Roman" panose="02020603050405020304" pitchFamily="18" charset="0"/>
              </a:rPr>
              <a:t>Önceliklendirilmesi</a:t>
            </a:r>
            <a:r>
              <a:rPr lang="tr-TR" sz="3200" b="1" dirty="0">
                <a:solidFill>
                  <a:srgbClr val="002060"/>
                </a:solidFill>
                <a:latin typeface="Times New Roman" panose="02020603050405020304" pitchFamily="18" charset="0"/>
                <a:cs typeface="Times New Roman" panose="02020603050405020304" pitchFamily="18" charset="0"/>
              </a:rPr>
              <a:t>)</a:t>
            </a:r>
            <a:endParaRPr lang="tr-TR" sz="3200" dirty="0">
              <a:solidFill>
                <a:srgbClr val="002060"/>
              </a:solidFill>
            </a:endParaRPr>
          </a:p>
        </p:txBody>
      </p:sp>
    </p:spTree>
    <p:extLst>
      <p:ext uri="{BB962C8B-B14F-4D97-AF65-F5344CB8AC3E}">
        <p14:creationId xmlns:p14="http://schemas.microsoft.com/office/powerpoint/2010/main" val="2796764571"/>
      </p:ext>
    </p:extLst>
  </p:cSld>
  <p:clrMapOvr>
    <a:masterClrMapping/>
  </p:clrMapOvr>
  <p:transition spd="slow">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575366" y="663680"/>
            <a:ext cx="10475957" cy="614754"/>
          </a:xfrm>
        </p:spPr>
        <p:txBody>
          <a:bodyPr>
            <a:norm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Risklerin Değerlendirilmesi (Risklerin </a:t>
            </a:r>
            <a:r>
              <a:rPr lang="tr-TR" sz="3200" b="1" dirty="0" err="1">
                <a:solidFill>
                  <a:srgbClr val="002060"/>
                </a:solidFill>
                <a:latin typeface="Times New Roman" panose="02020603050405020304" pitchFamily="18" charset="0"/>
                <a:cs typeface="Times New Roman" panose="02020603050405020304" pitchFamily="18" charset="0"/>
              </a:rPr>
              <a:t>Önceliklendirilmesi</a:t>
            </a:r>
            <a:r>
              <a:rPr lang="tr-TR" sz="3200" b="1" dirty="0">
                <a:solidFill>
                  <a:srgbClr val="002060"/>
                </a:solidFill>
                <a:latin typeface="Times New Roman" panose="02020603050405020304" pitchFamily="18" charset="0"/>
                <a:cs typeface="Times New Roman" panose="02020603050405020304" pitchFamily="18" charset="0"/>
              </a:rPr>
              <a:t>)</a:t>
            </a:r>
            <a:endParaRPr lang="tr-TR" sz="3200" dirty="0"/>
          </a:p>
        </p:txBody>
      </p:sp>
      <p:pic>
        <p:nvPicPr>
          <p:cNvPr id="5" name="Resim 4"/>
          <p:cNvPicPr>
            <a:picLocks noChangeAspect="1"/>
          </p:cNvPicPr>
          <p:nvPr/>
        </p:nvPicPr>
        <p:blipFill>
          <a:blip r:embed="rId2"/>
          <a:stretch>
            <a:fillRect/>
          </a:stretch>
        </p:blipFill>
        <p:spPr>
          <a:xfrm>
            <a:off x="1352183" y="1278434"/>
            <a:ext cx="9597171" cy="5309936"/>
          </a:xfrm>
          <a:prstGeom prst="rect">
            <a:avLst/>
          </a:prstGeom>
        </p:spPr>
      </p:pic>
    </p:spTree>
    <p:extLst>
      <p:ext uri="{BB962C8B-B14F-4D97-AF65-F5344CB8AC3E}">
        <p14:creationId xmlns:p14="http://schemas.microsoft.com/office/powerpoint/2010/main" val="1123189407"/>
      </p:ext>
    </p:extLst>
  </p:cSld>
  <p:clrMapOvr>
    <a:masterClrMapping/>
  </p:clrMapOvr>
  <p:transition spd="slow">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55158" y="1535723"/>
            <a:ext cx="9983588" cy="4853972"/>
          </a:xfrm>
        </p:spPr>
        <p:txBody>
          <a:bodyPr>
            <a:noAutofit/>
          </a:bodyPr>
          <a:lstStyle/>
          <a:p>
            <a:pPr algn="just">
              <a:buFont typeface="Wingdings" panose="05000000000000000000" pitchFamily="2" charset="2"/>
              <a:buChar char="§"/>
            </a:pPr>
            <a:r>
              <a:rPr lang="tr-TR" sz="2800" i="1" dirty="0">
                <a:latin typeface="Times New Roman" panose="02020603050405020304" pitchFamily="18" charset="0"/>
                <a:cs typeface="Times New Roman" panose="02020603050405020304" pitchFamily="18" charset="0"/>
              </a:rPr>
              <a:t>Risklere cevap verme; </a:t>
            </a:r>
            <a:r>
              <a:rPr lang="tr-TR" sz="2800" dirty="0">
                <a:latin typeface="Times New Roman" panose="02020603050405020304" pitchFamily="18" charset="0"/>
                <a:cs typeface="Times New Roman" panose="02020603050405020304" pitchFamily="18" charset="0"/>
              </a:rPr>
              <a:t>risk seviyelerine göre </a:t>
            </a:r>
            <a:r>
              <a:rPr lang="tr-TR" sz="2800" dirty="0" err="1">
                <a:latin typeface="Times New Roman" panose="02020603050405020304" pitchFamily="18" charset="0"/>
                <a:cs typeface="Times New Roman" panose="02020603050405020304" pitchFamily="18" charset="0"/>
              </a:rPr>
              <a:t>önceliklendirilen</a:t>
            </a:r>
            <a:r>
              <a:rPr lang="tr-TR" sz="2800" dirty="0">
                <a:latin typeface="Times New Roman" panose="02020603050405020304" pitchFamily="18" charset="0"/>
                <a:cs typeface="Times New Roman" panose="02020603050405020304" pitchFamily="18" charset="0"/>
              </a:rPr>
              <a:t> risklere yönelik alınacak kararların belirlenmesidir. </a:t>
            </a:r>
          </a:p>
          <a:p>
            <a:pPr>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Risklere yönelik verilecek cevaplar riskleri;</a:t>
            </a:r>
          </a:p>
          <a:p>
            <a:pPr marL="903288" indent="444500">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kabul etmek, </a:t>
            </a:r>
          </a:p>
          <a:p>
            <a:pPr marL="903288" indent="444500">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kontrol etmek, </a:t>
            </a:r>
          </a:p>
          <a:p>
            <a:pPr marL="903288" indent="444500">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devretmek, </a:t>
            </a:r>
          </a:p>
          <a:p>
            <a:pPr marL="903288" indent="444500">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riskten kaçınmak </a:t>
            </a:r>
          </a:p>
          <a:p>
            <a:pPr marL="0" indent="0">
              <a:buNone/>
            </a:pPr>
            <a:r>
              <a:rPr lang="tr-TR" sz="2800" dirty="0">
                <a:latin typeface="Times New Roman" panose="02020603050405020304" pitchFamily="18" charset="0"/>
                <a:cs typeface="Times New Roman" panose="02020603050405020304" pitchFamily="18" charset="0"/>
              </a:rPr>
              <a:t>    olarak 4 grupta sınıflandırılır. </a:t>
            </a:r>
          </a:p>
        </p:txBody>
      </p:sp>
      <p:sp>
        <p:nvSpPr>
          <p:cNvPr id="4" name="Unvan 3"/>
          <p:cNvSpPr>
            <a:spLocks noGrp="1"/>
          </p:cNvSpPr>
          <p:nvPr>
            <p:ph type="title"/>
          </p:nvPr>
        </p:nvSpPr>
        <p:spPr>
          <a:xfrm>
            <a:off x="1610536" y="659777"/>
            <a:ext cx="8911687" cy="614754"/>
          </a:xfrm>
        </p:spPr>
        <p:txBody>
          <a:bodyPr>
            <a:norm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Riske Cevap Verme</a:t>
            </a:r>
            <a:endParaRPr lang="tr-TR" sz="3200" dirty="0">
              <a:solidFill>
                <a:srgbClr val="002060"/>
              </a:solidFill>
            </a:endParaRPr>
          </a:p>
        </p:txBody>
      </p:sp>
      <p:pic>
        <p:nvPicPr>
          <p:cNvPr id="2" name="Resim 1"/>
          <p:cNvPicPr>
            <a:picLocks noChangeAspect="1"/>
          </p:cNvPicPr>
          <p:nvPr/>
        </p:nvPicPr>
        <p:blipFill>
          <a:blip r:embed="rId2"/>
          <a:stretch>
            <a:fillRect/>
          </a:stretch>
        </p:blipFill>
        <p:spPr>
          <a:xfrm>
            <a:off x="7666892" y="2672862"/>
            <a:ext cx="4225913" cy="3892061"/>
          </a:xfrm>
          <a:prstGeom prst="rect">
            <a:avLst/>
          </a:prstGeom>
        </p:spPr>
      </p:pic>
    </p:spTree>
    <p:extLst>
      <p:ext uri="{BB962C8B-B14F-4D97-AF65-F5344CB8AC3E}">
        <p14:creationId xmlns:p14="http://schemas.microsoft.com/office/powerpoint/2010/main" val="1609231569"/>
      </p:ext>
    </p:extLst>
  </p:cSld>
  <p:clrMapOvr>
    <a:masterClrMapping/>
  </p:clrMapOvr>
  <p:transition spd="slow">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76400" y="675561"/>
            <a:ext cx="10515600" cy="719486"/>
          </a:xfrm>
        </p:spPr>
        <p:txBody>
          <a:bodyPr>
            <a:normAutofit fontScale="90000"/>
          </a:bodyPr>
          <a:lstStyle/>
          <a:p>
            <a:pPr lvl="0"/>
            <a:r>
              <a:rPr lang="tr-TR" b="1" dirty="0">
                <a:solidFill>
                  <a:srgbClr val="002060"/>
                </a:solidFill>
                <a:latin typeface="Times New Roman" panose="02020603050405020304" pitchFamily="18" charset="0"/>
                <a:cs typeface="Times New Roman" panose="02020603050405020304" pitchFamily="18" charset="0"/>
              </a:rPr>
              <a:t>Belgenin Amacı</a:t>
            </a:r>
            <a:br>
              <a:rPr lang="tr-TR" dirty="0">
                <a:solidFill>
                  <a:srgbClr val="002060"/>
                </a:solidFill>
              </a:rPr>
            </a:br>
            <a:endParaRPr lang="tr-TR" sz="2800" b="1" i="1" dirty="0">
              <a:solidFill>
                <a:srgbClr val="002060"/>
              </a:solidFill>
            </a:endParaRPr>
          </a:p>
        </p:txBody>
      </p:sp>
      <p:sp>
        <p:nvSpPr>
          <p:cNvPr id="3" name="İçerik Yer Tutucusu 2"/>
          <p:cNvSpPr>
            <a:spLocks noGrp="1"/>
          </p:cNvSpPr>
          <p:nvPr>
            <p:ph idx="1"/>
          </p:nvPr>
        </p:nvSpPr>
        <p:spPr>
          <a:xfrm>
            <a:off x="1434611" y="1395047"/>
            <a:ext cx="10458451" cy="4419599"/>
          </a:xfrm>
        </p:spPr>
        <p:txBody>
          <a:bodyPr anchor="ctr">
            <a:normAutofit/>
          </a:bodyPr>
          <a:lstStyle/>
          <a:p>
            <a:pPr marL="0" indent="0" algn="just">
              <a:buNone/>
            </a:pPr>
            <a:r>
              <a:rPr lang="tr-TR" sz="2800" dirty="0">
                <a:latin typeface="Times New Roman" panose="02020603050405020304" pitchFamily="18" charset="0"/>
                <a:cs typeface="Times New Roman" panose="02020603050405020304" pitchFamily="18" charset="0"/>
              </a:rPr>
              <a:t>Üniversitenin stratejik amaç ve hedefleri ile buna bağlı faaliyetlerin sürdürülmesini engelleyebilecek olan risklerin ;</a:t>
            </a:r>
          </a:p>
          <a:p>
            <a:pPr marL="820737" indent="-457200"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tespit edilmesine, </a:t>
            </a:r>
          </a:p>
          <a:p>
            <a:pPr marL="820737" indent="-457200"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tespit edilen risklerin analiz edilerek ölçülmesine,</a:t>
            </a:r>
          </a:p>
          <a:p>
            <a:pPr marL="820737" indent="-457200" algn="just">
              <a:buFont typeface="Wingdings" panose="05000000000000000000" pitchFamily="2" charset="2"/>
              <a:buChar char="§"/>
            </a:pPr>
            <a:r>
              <a:rPr lang="tr-TR" sz="2800" dirty="0" err="1">
                <a:latin typeface="Times New Roman" panose="02020603050405020304" pitchFamily="18" charset="0"/>
                <a:cs typeface="Times New Roman" panose="02020603050405020304" pitchFamily="18" charset="0"/>
              </a:rPr>
              <a:t>önceliklendirilmesine</a:t>
            </a:r>
            <a:r>
              <a:rPr lang="tr-TR" sz="2800" dirty="0">
                <a:latin typeface="Times New Roman" panose="02020603050405020304" pitchFamily="18" charset="0"/>
                <a:cs typeface="Times New Roman" panose="02020603050405020304" pitchFamily="18" charset="0"/>
              </a:rPr>
              <a:t>, </a:t>
            </a:r>
          </a:p>
          <a:p>
            <a:pPr marL="820737" indent="-457200"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risklere karşı alınacak önlemlerin belirlenerek uygulanmasına, </a:t>
            </a:r>
          </a:p>
          <a:p>
            <a:pPr marL="820737" indent="-457200"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risk yönetim sürecinin izlenerek değerlendirilmesine ,</a:t>
            </a:r>
          </a:p>
          <a:p>
            <a:pPr marL="0" indent="0" algn="just">
              <a:buNone/>
            </a:pPr>
            <a:r>
              <a:rPr lang="tr-TR" sz="2800" dirty="0">
                <a:latin typeface="Times New Roman" panose="02020603050405020304" pitchFamily="18" charset="0"/>
                <a:cs typeface="Times New Roman" panose="02020603050405020304" pitchFamily="18" charset="0"/>
              </a:rPr>
              <a:t>ilişkin yöntemi belirlemektir.</a:t>
            </a:r>
            <a:endParaRPr lang="tr-TR" sz="2800" dirty="0"/>
          </a:p>
        </p:txBody>
      </p:sp>
    </p:spTree>
    <p:extLst>
      <p:ext uri="{BB962C8B-B14F-4D97-AF65-F5344CB8AC3E}">
        <p14:creationId xmlns:p14="http://schemas.microsoft.com/office/powerpoint/2010/main" val="2061778004"/>
      </p:ext>
    </p:extLst>
  </p:cSld>
  <p:clrMapOvr>
    <a:masterClrMapping/>
  </p:clrMapOvr>
  <p:transition spd="slow">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03984" y="1278433"/>
            <a:ext cx="9832231" cy="5403721"/>
          </a:xfrm>
        </p:spPr>
        <p:txBody>
          <a:bodyPr>
            <a:noAutofit/>
          </a:bodyPr>
          <a:lstStyle/>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Riski Kabul Etmek: Risklere karşı herhangi bir eylem uygulamamaya karar verilmesidir. </a:t>
            </a:r>
          </a:p>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Riske karşı alınacak önlemlerden sağlanacak fayda, alınacak önlemlerin maliyetinden daha düşük olduğunun anlaşılması durumunda risk kabul edilebilir. </a:t>
            </a:r>
          </a:p>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Risk, risk iştahı içinde ise risk kabul edilebilir. Risk iştahı, risk puanı 1, 2, 3 olan risklerle sınırlandırılmıştır. </a:t>
            </a:r>
          </a:p>
          <a:p>
            <a:pPr marL="363538" indent="-363538" algn="just">
              <a:buNone/>
            </a:pPr>
            <a:r>
              <a:rPr lang="tr-TR" sz="2800" i="1" dirty="0">
                <a:latin typeface="Times New Roman" panose="02020603050405020304" pitchFamily="18" charset="0"/>
                <a:cs typeface="Times New Roman" panose="02020603050405020304" pitchFamily="18" charset="0"/>
              </a:rPr>
              <a:t>    (</a:t>
            </a:r>
            <a:r>
              <a:rPr lang="tr-TR" i="1" dirty="0"/>
              <a:t>Risk İştahı: Üniversitenin amaçları doğrultusunda </a:t>
            </a:r>
            <a:r>
              <a:rPr lang="tr-TR" i="1" u="sng" dirty="0"/>
              <a:t>kabul etmeye hazır olduğu</a:t>
            </a:r>
            <a:r>
              <a:rPr lang="tr-TR" i="1" dirty="0"/>
              <a:t> en yüksek risk düzeyidir.) </a:t>
            </a:r>
            <a:endParaRPr lang="tr-TR" sz="2800" i="1" dirty="0">
              <a:latin typeface="Times New Roman" panose="02020603050405020304" pitchFamily="18" charset="0"/>
              <a:cs typeface="Times New Roman" panose="02020603050405020304" pitchFamily="18" charset="0"/>
            </a:endParaRPr>
          </a:p>
        </p:txBody>
      </p:sp>
      <p:sp>
        <p:nvSpPr>
          <p:cNvPr id="4" name="Unvan 3"/>
          <p:cNvSpPr>
            <a:spLocks noGrp="1"/>
          </p:cNvSpPr>
          <p:nvPr>
            <p:ph type="title"/>
          </p:nvPr>
        </p:nvSpPr>
        <p:spPr>
          <a:xfrm>
            <a:off x="1503984" y="663679"/>
            <a:ext cx="8911687" cy="614754"/>
          </a:xfrm>
        </p:spPr>
        <p:txBody>
          <a:bodyPr>
            <a:norm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Riske Cevap Verme (Riski Kabul Etmek)</a:t>
            </a:r>
            <a:endParaRPr lang="tr-TR" sz="3200" dirty="0">
              <a:solidFill>
                <a:srgbClr val="002060"/>
              </a:solidFill>
            </a:endParaRPr>
          </a:p>
        </p:txBody>
      </p:sp>
    </p:spTree>
    <p:extLst>
      <p:ext uri="{BB962C8B-B14F-4D97-AF65-F5344CB8AC3E}">
        <p14:creationId xmlns:p14="http://schemas.microsoft.com/office/powerpoint/2010/main" val="3645049210"/>
      </p:ext>
    </p:extLst>
  </p:cSld>
  <p:clrMapOvr>
    <a:masterClrMapping/>
  </p:clrMapOvr>
  <p:transition spd="slow">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92969" y="1278434"/>
            <a:ext cx="10195646" cy="5239598"/>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Riski Kontrol Etmek</a:t>
            </a:r>
            <a:r>
              <a:rPr lang="tr-TR" sz="2400" i="1"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Risklerin kabul edilebilir bir seviyede tutulması için kontrol faaliyetleri aracılığıyla riske cevap verme yöntemidir. Bu yöntemler;</a:t>
            </a:r>
          </a:p>
          <a:p>
            <a:pPr marL="731838" indent="-285750" algn="just">
              <a:buFont typeface="Wingdings" panose="05000000000000000000" pitchFamily="2" charset="2"/>
              <a:buChar char="Ø"/>
            </a:pPr>
            <a:r>
              <a:rPr lang="tr-TR" sz="2400" i="1" dirty="0">
                <a:latin typeface="Times New Roman" panose="02020603050405020304" pitchFamily="18" charset="0"/>
                <a:cs typeface="Times New Roman" panose="02020603050405020304" pitchFamily="18" charset="0"/>
              </a:rPr>
              <a:t>Yönlendirici kontroller: </a:t>
            </a:r>
            <a:r>
              <a:rPr lang="tr-TR" sz="2400" dirty="0">
                <a:latin typeface="Times New Roman" panose="02020603050405020304" pitchFamily="18" charset="0"/>
                <a:cs typeface="Times New Roman" panose="02020603050405020304" pitchFamily="18" charset="0"/>
              </a:rPr>
              <a:t>Bilgilendirme, koruma, davranış şekli belirleme gibi dolaylı faaliyetlerle riskleri kontrol etme yöntemidir. </a:t>
            </a:r>
          </a:p>
          <a:p>
            <a:pPr marL="731838" indent="-285750" algn="just">
              <a:buFont typeface="Wingdings" panose="05000000000000000000" pitchFamily="2" charset="2"/>
              <a:buChar char="Ø"/>
            </a:pPr>
            <a:r>
              <a:rPr lang="tr-TR" sz="2400" i="1" dirty="0">
                <a:latin typeface="Times New Roman" panose="02020603050405020304" pitchFamily="18" charset="0"/>
                <a:cs typeface="Times New Roman" panose="02020603050405020304" pitchFamily="18" charset="0"/>
              </a:rPr>
              <a:t>Önleyici kontroller: </a:t>
            </a:r>
            <a:r>
              <a:rPr lang="tr-TR" sz="2400" dirty="0">
                <a:latin typeface="Times New Roman" panose="02020603050405020304" pitchFamily="18" charset="0"/>
                <a:cs typeface="Times New Roman" panose="02020603050405020304" pitchFamily="18" charset="0"/>
              </a:rPr>
              <a:t>Risklerin gerçekleşme olasılığını azaltıp Üniversite tarafından kabul edilebilir seviyede tutmak için yapılması gereken kontrollerdir. </a:t>
            </a:r>
          </a:p>
          <a:p>
            <a:pPr marL="731838" indent="-285750" algn="just">
              <a:buFont typeface="Wingdings" panose="05000000000000000000" pitchFamily="2" charset="2"/>
              <a:buChar char="Ø"/>
            </a:pPr>
            <a:r>
              <a:rPr lang="tr-TR" sz="2400" i="1" dirty="0">
                <a:latin typeface="Times New Roman" panose="02020603050405020304" pitchFamily="18" charset="0"/>
                <a:cs typeface="Times New Roman" panose="02020603050405020304" pitchFamily="18" charset="0"/>
              </a:rPr>
              <a:t>Tespit edici kontroller: </a:t>
            </a:r>
            <a:r>
              <a:rPr lang="tr-TR" sz="2400" dirty="0">
                <a:latin typeface="Times New Roman" panose="02020603050405020304" pitchFamily="18" charset="0"/>
                <a:cs typeface="Times New Roman" panose="02020603050405020304" pitchFamily="18" charset="0"/>
              </a:rPr>
              <a:t>Riskler gerçekleştikten sonra meydana gelen zarar ve hasarın ne olduğunun tespiti amacıyla yapılan kontrollerdir. </a:t>
            </a:r>
          </a:p>
          <a:p>
            <a:pPr marL="731838" indent="-285750" algn="just">
              <a:buFont typeface="Wingdings" panose="05000000000000000000" pitchFamily="2" charset="2"/>
              <a:buChar char="Ø"/>
            </a:pPr>
            <a:r>
              <a:rPr lang="tr-TR" sz="2400" i="1" dirty="0">
                <a:latin typeface="Times New Roman" panose="02020603050405020304" pitchFamily="18" charset="0"/>
                <a:cs typeface="Times New Roman" panose="02020603050405020304" pitchFamily="18" charset="0"/>
              </a:rPr>
              <a:t>Düzeltici kontroller: </a:t>
            </a:r>
            <a:r>
              <a:rPr lang="tr-TR" sz="2400" dirty="0">
                <a:latin typeface="Times New Roman" panose="02020603050405020304" pitchFamily="18" charset="0"/>
                <a:cs typeface="Times New Roman" panose="02020603050405020304" pitchFamily="18" charset="0"/>
              </a:rPr>
              <a:t>Risklerin gerçekleştiği durumlarda, istenmeyen sonuçların etkisinin giderilmesine yönelik kontrollerdir. </a:t>
            </a:r>
          </a:p>
        </p:txBody>
      </p:sp>
      <p:sp>
        <p:nvSpPr>
          <p:cNvPr id="4" name="Unvan 3"/>
          <p:cNvSpPr>
            <a:spLocks noGrp="1"/>
          </p:cNvSpPr>
          <p:nvPr>
            <p:ph type="title"/>
          </p:nvPr>
        </p:nvSpPr>
        <p:spPr>
          <a:xfrm>
            <a:off x="1610536" y="663680"/>
            <a:ext cx="8911687" cy="614754"/>
          </a:xfrm>
        </p:spPr>
        <p:txBody>
          <a:bodyPr>
            <a:norm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Riske Cevap Verme (Riski Kontrol Etmek)</a:t>
            </a:r>
            <a:endParaRPr lang="tr-TR" sz="3200" dirty="0">
              <a:solidFill>
                <a:srgbClr val="002060"/>
              </a:solidFill>
            </a:endParaRPr>
          </a:p>
        </p:txBody>
      </p:sp>
    </p:spTree>
    <p:extLst>
      <p:ext uri="{BB962C8B-B14F-4D97-AF65-F5344CB8AC3E}">
        <p14:creationId xmlns:p14="http://schemas.microsoft.com/office/powerpoint/2010/main" val="444053405"/>
      </p:ext>
    </p:extLst>
  </p:cSld>
  <p:clrMapOvr>
    <a:masterClrMapping/>
  </p:clrMapOvr>
  <p:transition spd="slow">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69523" y="1922585"/>
            <a:ext cx="10062117" cy="3716215"/>
          </a:xfrm>
        </p:spPr>
        <p:txBody>
          <a:bodyPr>
            <a:normAutofit lnSpcReduction="10000"/>
          </a:bodyPr>
          <a:lstStyle/>
          <a:p>
            <a:pPr marL="0" indent="0" algn="just">
              <a:buNone/>
            </a:pPr>
            <a:r>
              <a:rPr lang="tr-TR" sz="2800" i="1" dirty="0">
                <a:latin typeface="Times New Roman" panose="02020603050405020304" pitchFamily="18" charset="0"/>
                <a:cs typeface="Times New Roman" panose="02020603050405020304" pitchFamily="18" charset="0"/>
              </a:rPr>
              <a:t>Riski Devretmek: </a:t>
            </a:r>
            <a:r>
              <a:rPr lang="tr-TR" sz="2800" dirty="0">
                <a:latin typeface="Times New Roman" panose="02020603050405020304" pitchFamily="18" charset="0"/>
                <a:cs typeface="Times New Roman" panose="02020603050405020304" pitchFamily="18" charset="0"/>
              </a:rPr>
              <a:t>Daha çok Üniversitenin doğrudan asli görev alanına girmeyen veya fayda-maliyet açısından Üniversite tarafından yapılması uygun görülmeyen ve bu anlamda riskleri yüksek olduğu değerlendirilen faaliyetlerin, uzmanlığı/donanımı/kaynağı olan başka bir idare/kişi/kuruluşa devredilmesi şeklinde riske cevap verilmesidir. </a:t>
            </a:r>
          </a:p>
          <a:p>
            <a:pPr marL="0" indent="0" algn="just">
              <a:buNone/>
            </a:pPr>
            <a:endParaRPr lang="tr-TR" sz="2800" dirty="0">
              <a:latin typeface="Times New Roman" panose="02020603050405020304" pitchFamily="18" charset="0"/>
              <a:cs typeface="Times New Roman" panose="02020603050405020304" pitchFamily="18" charset="0"/>
            </a:endParaRPr>
          </a:p>
          <a:p>
            <a:pPr marL="0" indent="0" algn="just">
              <a:buNone/>
            </a:pPr>
            <a:r>
              <a:rPr lang="tr-TR" sz="2800" dirty="0">
                <a:latin typeface="Times New Roman" panose="02020603050405020304" pitchFamily="18" charset="0"/>
                <a:cs typeface="Times New Roman" panose="02020603050405020304" pitchFamily="18" charset="0"/>
              </a:rPr>
              <a:t>Ancak risk devredilse bile sorumluluk devredilemez. </a:t>
            </a:r>
          </a:p>
        </p:txBody>
      </p:sp>
      <p:sp>
        <p:nvSpPr>
          <p:cNvPr id="4" name="Unvan 3"/>
          <p:cNvSpPr>
            <a:spLocks noGrp="1"/>
          </p:cNvSpPr>
          <p:nvPr>
            <p:ph type="title"/>
          </p:nvPr>
        </p:nvSpPr>
        <p:spPr>
          <a:xfrm>
            <a:off x="1587089" y="663679"/>
            <a:ext cx="8911687" cy="614754"/>
          </a:xfrm>
        </p:spPr>
        <p:txBody>
          <a:bodyPr>
            <a:norm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Riske Cevap Verme (Riski Devretmek)</a:t>
            </a:r>
            <a:endParaRPr lang="tr-TR" sz="3200" dirty="0">
              <a:solidFill>
                <a:srgbClr val="002060"/>
              </a:solidFill>
            </a:endParaRPr>
          </a:p>
        </p:txBody>
      </p:sp>
    </p:spTree>
    <p:extLst>
      <p:ext uri="{BB962C8B-B14F-4D97-AF65-F5344CB8AC3E}">
        <p14:creationId xmlns:p14="http://schemas.microsoft.com/office/powerpoint/2010/main" val="1083765443"/>
      </p:ext>
    </p:extLst>
  </p:cSld>
  <p:clrMapOvr>
    <a:masterClrMapping/>
  </p:clrMapOvr>
  <p:transition spd="slow">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03985" y="1770184"/>
            <a:ext cx="9457092" cy="2086708"/>
          </a:xfrm>
        </p:spPr>
        <p:txBody>
          <a:bodyPr>
            <a:noAutofit/>
          </a:bodyPr>
          <a:lstStyle/>
          <a:p>
            <a:pPr marL="0" indent="0" algn="just">
              <a:buNone/>
            </a:pPr>
            <a:r>
              <a:rPr lang="tr-TR" sz="2800" i="1" dirty="0">
                <a:latin typeface="Times New Roman" panose="02020603050405020304" pitchFamily="18" charset="0"/>
                <a:cs typeface="Times New Roman" panose="02020603050405020304" pitchFamily="18" charset="0"/>
              </a:rPr>
              <a:t>Riskten Kaçınmak: </a:t>
            </a:r>
            <a:r>
              <a:rPr lang="tr-TR" sz="2800" dirty="0">
                <a:latin typeface="Times New Roman" panose="02020603050405020304" pitchFamily="18" charset="0"/>
                <a:cs typeface="Times New Roman" panose="02020603050405020304" pitchFamily="18" charset="0"/>
              </a:rPr>
              <a:t>Risk yönetilmeyecek kadar büyükse ve/veya faaliyet hayati öneme sahip değilse, faaliyete son verilmesidir. </a:t>
            </a:r>
          </a:p>
        </p:txBody>
      </p:sp>
      <p:sp>
        <p:nvSpPr>
          <p:cNvPr id="4" name="Unvan 3"/>
          <p:cNvSpPr>
            <a:spLocks noGrp="1"/>
          </p:cNvSpPr>
          <p:nvPr>
            <p:ph type="title"/>
          </p:nvPr>
        </p:nvSpPr>
        <p:spPr>
          <a:xfrm>
            <a:off x="1622259" y="663679"/>
            <a:ext cx="8911687" cy="614754"/>
          </a:xfrm>
        </p:spPr>
        <p:txBody>
          <a:bodyPr>
            <a:norm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Riske Cevap Verme (Riskten Kaçınmak)</a:t>
            </a:r>
            <a:endParaRPr lang="tr-TR" sz="3200" dirty="0"/>
          </a:p>
        </p:txBody>
      </p:sp>
    </p:spTree>
    <p:extLst>
      <p:ext uri="{BB962C8B-B14F-4D97-AF65-F5344CB8AC3E}">
        <p14:creationId xmlns:p14="http://schemas.microsoft.com/office/powerpoint/2010/main" val="929308516"/>
      </p:ext>
    </p:extLst>
  </p:cSld>
  <p:clrMapOvr>
    <a:masterClrMapping/>
  </p:clrMapOvr>
  <p:transition spd="slow">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69523" y="1389899"/>
            <a:ext cx="10062117" cy="6452839"/>
          </a:xfrm>
        </p:spPr>
        <p:txBody>
          <a:bodyPr>
            <a:normAutofit/>
          </a:bodyPr>
          <a:lstStyle/>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Risklere karşı verilmesi kararlaştırılan cevaplar “Risk Kayıt Formu”’</a:t>
            </a:r>
            <a:r>
              <a:rPr lang="tr-TR" sz="2800" dirty="0" err="1">
                <a:latin typeface="Times New Roman" panose="02020603050405020304" pitchFamily="18" charset="0"/>
                <a:cs typeface="Times New Roman" panose="02020603050405020304" pitchFamily="18" charset="0"/>
              </a:rPr>
              <a:t>na</a:t>
            </a:r>
            <a:r>
              <a:rPr lang="tr-TR" sz="2800" dirty="0">
                <a:latin typeface="Times New Roman" panose="02020603050405020304" pitchFamily="18" charset="0"/>
                <a:cs typeface="Times New Roman" panose="02020603050405020304" pitchFamily="18" charset="0"/>
              </a:rPr>
              <a:t> kaydedilir. (Risk Strateji Belgesine ekli </a:t>
            </a:r>
            <a:r>
              <a:rPr lang="tr-TR" sz="2800" b="1" dirty="0">
                <a:latin typeface="Times New Roman" panose="02020603050405020304" pitchFamily="18" charset="0"/>
                <a:cs typeface="Times New Roman" panose="02020603050405020304" pitchFamily="18" charset="0"/>
              </a:rPr>
              <a:t>Ek-8 )</a:t>
            </a:r>
          </a:p>
          <a:p>
            <a:pPr marL="0" indent="0">
              <a:buNone/>
            </a:pPr>
            <a:endParaRPr lang="tr-TR"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Risk Kayıt Formuna kaydedilen riskler “Konsolide Risk Raporu” Risk Strateji Belgesine ekli (</a:t>
            </a:r>
            <a:r>
              <a:rPr lang="tr-TR" sz="2800" b="1" dirty="0">
                <a:latin typeface="Times New Roman" panose="02020603050405020304" pitchFamily="18" charset="0"/>
                <a:cs typeface="Times New Roman" panose="02020603050405020304" pitchFamily="18" charset="0"/>
              </a:rPr>
              <a:t>Ek-9</a:t>
            </a:r>
            <a:r>
              <a:rPr lang="tr-TR" sz="2800" dirty="0">
                <a:latin typeface="Times New Roman" panose="02020603050405020304" pitchFamily="18" charset="0"/>
                <a:cs typeface="Times New Roman" panose="02020603050405020304" pitchFamily="18" charset="0"/>
              </a:rPr>
              <a:t>) ile; </a:t>
            </a:r>
          </a:p>
          <a:p>
            <a:pPr marL="1498600" indent="-514350" algn="just">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İdare Risk Koordinatörüne (İRK)’ye </a:t>
            </a:r>
          </a:p>
          <a:p>
            <a:pPr marL="1498600" indent="-514350" algn="just">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Strateji Geliştirme Daire Başkanlığına </a:t>
            </a:r>
          </a:p>
          <a:p>
            <a:pPr marL="0" indent="0" algn="just">
              <a:buNone/>
            </a:pPr>
            <a:r>
              <a:rPr lang="tr-TR" sz="2800" dirty="0">
                <a:latin typeface="Times New Roman" panose="02020603050405020304" pitchFamily="18" charset="0"/>
                <a:cs typeface="Times New Roman" panose="02020603050405020304" pitchFamily="18" charset="0"/>
              </a:rPr>
              <a:t>	raporlanır. </a:t>
            </a:r>
          </a:p>
        </p:txBody>
      </p:sp>
      <p:sp>
        <p:nvSpPr>
          <p:cNvPr id="4" name="Unvan 3"/>
          <p:cNvSpPr>
            <a:spLocks noGrp="1"/>
          </p:cNvSpPr>
          <p:nvPr>
            <p:ph type="title"/>
          </p:nvPr>
        </p:nvSpPr>
        <p:spPr>
          <a:xfrm>
            <a:off x="1633721" y="640233"/>
            <a:ext cx="8911687" cy="614754"/>
          </a:xfrm>
        </p:spPr>
        <p:txBody>
          <a:bodyPr>
            <a:norm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Riske Cevap Verme</a:t>
            </a:r>
            <a:endParaRPr lang="tr-TR" sz="3200" dirty="0"/>
          </a:p>
        </p:txBody>
      </p:sp>
    </p:spTree>
    <p:extLst>
      <p:ext uri="{BB962C8B-B14F-4D97-AF65-F5344CB8AC3E}">
        <p14:creationId xmlns:p14="http://schemas.microsoft.com/office/powerpoint/2010/main" val="42979314"/>
      </p:ext>
    </p:extLst>
  </p:cSld>
  <p:clrMapOvr>
    <a:masterClrMapping/>
  </p:clrMapOvr>
  <p:transition spd="slow">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1359878" y="1348154"/>
            <a:ext cx="10477842" cy="5369170"/>
          </a:xfrm>
          <a:prstGeom prst="rect">
            <a:avLst/>
          </a:prstGeom>
        </p:spPr>
      </p:pic>
      <p:sp>
        <p:nvSpPr>
          <p:cNvPr id="5" name="Unvan 3"/>
          <p:cNvSpPr>
            <a:spLocks noGrp="1"/>
          </p:cNvSpPr>
          <p:nvPr>
            <p:ph type="title"/>
          </p:nvPr>
        </p:nvSpPr>
        <p:spPr>
          <a:xfrm>
            <a:off x="1633721" y="640233"/>
            <a:ext cx="8911687" cy="614754"/>
          </a:xfrm>
        </p:spPr>
        <p:txBody>
          <a:bodyPr>
            <a:norm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Riske Cevap Verme</a:t>
            </a:r>
            <a:endParaRPr lang="tr-TR" sz="3200" dirty="0"/>
          </a:p>
        </p:txBody>
      </p:sp>
    </p:spTree>
    <p:extLst>
      <p:ext uri="{BB962C8B-B14F-4D97-AF65-F5344CB8AC3E}">
        <p14:creationId xmlns:p14="http://schemas.microsoft.com/office/powerpoint/2010/main" val="1567537540"/>
      </p:ext>
    </p:extLst>
  </p:cSld>
  <p:clrMapOvr>
    <a:masterClrMapping/>
  </p:clrMapOvr>
  <p:transition spd="slow">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633721" y="640233"/>
            <a:ext cx="8911687" cy="614754"/>
          </a:xfrm>
        </p:spPr>
        <p:txBody>
          <a:bodyPr>
            <a:norm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Riske Cevap Verme</a:t>
            </a:r>
            <a:endParaRPr lang="tr-TR" sz="3200" dirty="0"/>
          </a:p>
        </p:txBody>
      </p:sp>
      <p:pic>
        <p:nvPicPr>
          <p:cNvPr id="5" name="Resim 4"/>
          <p:cNvPicPr>
            <a:picLocks noChangeAspect="1"/>
          </p:cNvPicPr>
          <p:nvPr/>
        </p:nvPicPr>
        <p:blipFill>
          <a:blip r:embed="rId2"/>
          <a:stretch>
            <a:fillRect/>
          </a:stretch>
        </p:blipFill>
        <p:spPr>
          <a:xfrm>
            <a:off x="1348154" y="1254987"/>
            <a:ext cx="10539048" cy="5391999"/>
          </a:xfrm>
          <a:prstGeom prst="rect">
            <a:avLst/>
          </a:prstGeom>
        </p:spPr>
      </p:pic>
    </p:spTree>
    <p:extLst>
      <p:ext uri="{BB962C8B-B14F-4D97-AF65-F5344CB8AC3E}">
        <p14:creationId xmlns:p14="http://schemas.microsoft.com/office/powerpoint/2010/main" val="3429516002"/>
      </p:ext>
    </p:extLst>
  </p:cSld>
  <p:clrMapOvr>
    <a:masterClrMapping/>
  </p:clrMapOvr>
  <p:transition spd="slow">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80319" y="1594337"/>
            <a:ext cx="8915400" cy="3411415"/>
          </a:xfrm>
        </p:spPr>
        <p:txBody>
          <a:bodyPr>
            <a:noAutofit/>
          </a:bodyPr>
          <a:lstStyle/>
          <a:p>
            <a:pPr marL="0" indent="0" algn="just">
              <a:buNone/>
            </a:pPr>
            <a:r>
              <a:rPr lang="tr-TR" sz="2800" dirty="0">
                <a:latin typeface="Times New Roman" panose="02020603050405020304" pitchFamily="18" charset="0"/>
                <a:cs typeface="Times New Roman" panose="02020603050405020304" pitchFamily="18" charset="0"/>
              </a:rPr>
              <a:t>Artık risk; risk yönetim sürecinde alınan kararlar veya uygulanan kontroller sonucunda tamamen ortadan kalkmayan risktir. </a:t>
            </a:r>
          </a:p>
          <a:p>
            <a:pPr marL="0" indent="0" algn="just">
              <a:buNone/>
            </a:pPr>
            <a:r>
              <a:rPr lang="tr-TR" sz="2800" dirty="0">
                <a:latin typeface="Times New Roman" panose="02020603050405020304" pitchFamily="18" charset="0"/>
                <a:cs typeface="Times New Roman" panose="02020603050405020304" pitchFamily="18" charset="0"/>
              </a:rPr>
              <a:t>Artık risk seviyesi, risk alma ve kabullenme seviyesinin üzerinde ise risk yönetim süreci tekrar yapılır.</a:t>
            </a:r>
          </a:p>
        </p:txBody>
      </p:sp>
      <p:sp>
        <p:nvSpPr>
          <p:cNvPr id="4" name="Unvan 3"/>
          <p:cNvSpPr>
            <a:spLocks noGrp="1"/>
          </p:cNvSpPr>
          <p:nvPr>
            <p:ph type="title"/>
          </p:nvPr>
        </p:nvSpPr>
        <p:spPr>
          <a:xfrm>
            <a:off x="1587090" y="651956"/>
            <a:ext cx="8911687" cy="614754"/>
          </a:xfrm>
        </p:spPr>
        <p:txBody>
          <a:bodyPr>
            <a:normAutofit/>
          </a:bodyPr>
          <a:lstStyle/>
          <a:p>
            <a:pPr marL="0" indent="0"/>
            <a:r>
              <a:rPr lang="tr-TR" sz="3200" b="1" dirty="0">
                <a:solidFill>
                  <a:srgbClr val="002060"/>
                </a:solidFill>
                <a:latin typeface="Times New Roman" panose="02020603050405020304" pitchFamily="18" charset="0"/>
                <a:cs typeface="Times New Roman" panose="02020603050405020304" pitchFamily="18" charset="0"/>
              </a:rPr>
              <a:t>Artık Risk</a:t>
            </a:r>
            <a:endParaRPr lang="tr-TR" sz="3200" dirty="0"/>
          </a:p>
        </p:txBody>
      </p:sp>
    </p:spTree>
    <p:extLst>
      <p:ext uri="{BB962C8B-B14F-4D97-AF65-F5344CB8AC3E}">
        <p14:creationId xmlns:p14="http://schemas.microsoft.com/office/powerpoint/2010/main" val="3981736555"/>
      </p:ext>
    </p:extLst>
  </p:cSld>
  <p:clrMapOvr>
    <a:masterClrMapping/>
  </p:clrMapOvr>
  <p:transition spd="slow">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39642" y="1641849"/>
            <a:ext cx="8915400" cy="4360366"/>
          </a:xfrm>
        </p:spPr>
        <p:txBody>
          <a:bodyPr>
            <a:noAutofit/>
          </a:bodyPr>
          <a:lstStyle/>
          <a:p>
            <a:pPr marL="0" indent="0">
              <a:buNone/>
            </a:pPr>
            <a:r>
              <a:rPr lang="tr-TR" sz="2800" dirty="0">
                <a:latin typeface="Times New Roman" panose="02020603050405020304" pitchFamily="18" charset="0"/>
                <a:cs typeface="Times New Roman" panose="02020603050405020304" pitchFamily="18" charset="0"/>
              </a:rPr>
              <a:t>Birimlerde,</a:t>
            </a:r>
          </a:p>
          <a:p>
            <a:pPr>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Risklerin hala var olup olmadığı, </a:t>
            </a:r>
          </a:p>
          <a:p>
            <a:pPr>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Yeni risklerin ortaya çıkıp çıkmadığı, </a:t>
            </a:r>
          </a:p>
          <a:p>
            <a:pPr>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Risklerin gerçekleşme olasılıklarında ve etkilerinde bir değişiklik olup olmadığı,</a:t>
            </a:r>
          </a:p>
          <a:p>
            <a:pPr marL="984250" indent="0">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 Yılda bir kez gözden geçirilir ve </a:t>
            </a:r>
          </a:p>
          <a:p>
            <a:pPr marL="984250" indent="0">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 Sürekli izlenir. </a:t>
            </a:r>
          </a:p>
        </p:txBody>
      </p:sp>
      <p:sp>
        <p:nvSpPr>
          <p:cNvPr id="4" name="Unvan 3"/>
          <p:cNvSpPr>
            <a:spLocks noGrp="1"/>
          </p:cNvSpPr>
          <p:nvPr>
            <p:ph type="title"/>
          </p:nvPr>
        </p:nvSpPr>
        <p:spPr>
          <a:xfrm>
            <a:off x="1528474" y="648338"/>
            <a:ext cx="8911687" cy="614754"/>
          </a:xfrm>
        </p:spPr>
        <p:txBody>
          <a:bodyPr>
            <a:normAutofit/>
          </a:bodyPr>
          <a:lstStyle/>
          <a:p>
            <a:pPr marL="0" indent="0"/>
            <a:r>
              <a:rPr lang="tr-TR" sz="3200" b="1" dirty="0">
                <a:solidFill>
                  <a:srgbClr val="002060"/>
                </a:solidFill>
              </a:rPr>
              <a:t>Risklerin İzlenmesi ve Raporlanması </a:t>
            </a:r>
            <a:endParaRPr lang="tr-TR" sz="3200" dirty="0">
              <a:solidFill>
                <a:srgbClr val="002060"/>
              </a:solidFill>
            </a:endParaRPr>
          </a:p>
        </p:txBody>
      </p:sp>
      <p:pic>
        <p:nvPicPr>
          <p:cNvPr id="2" name="Resim 1"/>
          <p:cNvPicPr>
            <a:picLocks noChangeAspect="1"/>
          </p:cNvPicPr>
          <p:nvPr/>
        </p:nvPicPr>
        <p:blipFill>
          <a:blip r:embed="rId3"/>
          <a:stretch>
            <a:fillRect/>
          </a:stretch>
        </p:blipFill>
        <p:spPr>
          <a:xfrm>
            <a:off x="7640177" y="1499088"/>
            <a:ext cx="1590675" cy="1314450"/>
          </a:xfrm>
          <a:prstGeom prst="rect">
            <a:avLst/>
          </a:prstGeom>
        </p:spPr>
      </p:pic>
    </p:spTree>
    <p:extLst>
      <p:ext uri="{BB962C8B-B14F-4D97-AF65-F5344CB8AC3E}">
        <p14:creationId xmlns:p14="http://schemas.microsoft.com/office/powerpoint/2010/main" val="2209963465"/>
      </p:ext>
    </p:extLst>
  </p:cSld>
  <p:clrMapOvr>
    <a:masterClrMapping/>
  </p:clrMapOvr>
  <p:transition spd="slow">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00788" y="1653572"/>
            <a:ext cx="10463673" cy="5052029"/>
          </a:xfrm>
        </p:spPr>
        <p:txBody>
          <a:bodyPr>
            <a:noAutofit/>
          </a:bodyPr>
          <a:lstStyle/>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Birim Risk Koordinatörü başkanlığında toplanan Birim Risk Çalışma Grubu;</a:t>
            </a:r>
          </a:p>
          <a:p>
            <a:pPr marL="820738" indent="-457200"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Her yılın Aralık ayında; </a:t>
            </a:r>
          </a:p>
          <a:p>
            <a:pPr marL="1360488" indent="-457200"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Birim hedeflerine ve faaliyetlerine ait yeni tespit edilen riskleri, </a:t>
            </a:r>
          </a:p>
          <a:p>
            <a:pPr marL="1360488" indent="-457200"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Risk puanı değişenleri ve kontrollerin etkinliğini gözden geçirir ve sonuçlarını Konsolide Risk Raporu” ile;</a:t>
            </a:r>
          </a:p>
          <a:p>
            <a:pPr marL="2251075" indent="-457200"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İdare Risk Koordinatörüne, </a:t>
            </a:r>
          </a:p>
          <a:p>
            <a:pPr marL="2251075" indent="-457200"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Strateji Geliştirme Daire Başkanlığına raporlar. </a:t>
            </a:r>
          </a:p>
          <a:p>
            <a:pPr marL="0" indent="0">
              <a:buNone/>
            </a:pPr>
            <a:endParaRPr lang="tr-TR" dirty="0"/>
          </a:p>
        </p:txBody>
      </p:sp>
      <p:sp>
        <p:nvSpPr>
          <p:cNvPr id="4" name="Unvan 3"/>
          <p:cNvSpPr>
            <a:spLocks noGrp="1"/>
          </p:cNvSpPr>
          <p:nvPr>
            <p:ph type="title"/>
          </p:nvPr>
        </p:nvSpPr>
        <p:spPr>
          <a:xfrm>
            <a:off x="1547448" y="523002"/>
            <a:ext cx="10480430" cy="614754"/>
          </a:xfrm>
        </p:spPr>
        <p:txBody>
          <a:bodyPr>
            <a:noAutofit/>
          </a:bodyPr>
          <a:lstStyle/>
          <a:p>
            <a:pPr marL="0" indent="0"/>
            <a:r>
              <a:rPr lang="tr-TR" sz="2800" b="1" dirty="0">
                <a:solidFill>
                  <a:srgbClr val="002060"/>
                </a:solidFill>
              </a:rPr>
              <a:t>Risklerin İzlenmesi ve Raporlanması </a:t>
            </a:r>
            <a:br>
              <a:rPr lang="tr-TR" sz="2800" b="1" dirty="0">
                <a:solidFill>
                  <a:srgbClr val="002060"/>
                </a:solidFill>
              </a:rPr>
            </a:br>
            <a:r>
              <a:rPr lang="tr-TR" sz="2800" b="1" dirty="0">
                <a:solidFill>
                  <a:srgbClr val="002060"/>
                </a:solidFill>
              </a:rPr>
              <a:t>(Birimlerde Yıllık İzleme)</a:t>
            </a:r>
            <a:endParaRPr lang="tr-TR" sz="2800" dirty="0">
              <a:solidFill>
                <a:srgbClr val="002060"/>
              </a:solidFill>
            </a:endParaRPr>
          </a:p>
        </p:txBody>
      </p:sp>
    </p:spTree>
    <p:extLst>
      <p:ext uri="{BB962C8B-B14F-4D97-AF65-F5344CB8AC3E}">
        <p14:creationId xmlns:p14="http://schemas.microsoft.com/office/powerpoint/2010/main" val="879321616"/>
      </p:ext>
    </p:extLst>
  </p:cSld>
  <p:clrMapOvr>
    <a:masterClrMapping/>
  </p:clrMapOvr>
  <p:transition spd="slow">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idx="1"/>
          </p:nvPr>
        </p:nvSpPr>
        <p:spPr>
          <a:xfrm>
            <a:off x="1232452" y="1677419"/>
            <a:ext cx="10555356" cy="3375228"/>
          </a:xfrm>
        </p:spPr>
        <p:txBody>
          <a:bodyPr anchor="ctr"/>
          <a:lstStyle/>
          <a:p>
            <a:pPr algn="just">
              <a:buFont typeface="Wingdings" panose="05000000000000000000" pitchFamily="2" charset="2"/>
              <a:buChar char="§"/>
            </a:pPr>
            <a:r>
              <a:rPr lang="tr-TR" sz="2800" dirty="0">
                <a:latin typeface="Times New Roman" panose="02020603050405020304" pitchFamily="18" charset="0"/>
              </a:rPr>
              <a:t>5018 sayılı Kamu Mali Yönetimi ve Kontrol Kanunu, </a:t>
            </a:r>
          </a:p>
          <a:p>
            <a:pPr algn="just">
              <a:buFont typeface="Wingdings" panose="05000000000000000000" pitchFamily="2" charset="2"/>
              <a:buChar char="§"/>
            </a:pPr>
            <a:r>
              <a:rPr lang="tr-TR" sz="2800" dirty="0">
                <a:latin typeface="Times New Roman" panose="02020603050405020304" pitchFamily="18" charset="0"/>
              </a:rPr>
              <a:t>Kamu İç Kontrol Standartları Tebliği,</a:t>
            </a:r>
          </a:p>
          <a:p>
            <a:pPr algn="just">
              <a:buFont typeface="Wingdings" panose="05000000000000000000" pitchFamily="2" charset="2"/>
              <a:buChar char="§"/>
            </a:pPr>
            <a:r>
              <a:rPr lang="tr-TR" sz="2800" dirty="0">
                <a:latin typeface="Times New Roman" panose="02020603050405020304" pitchFamily="18" charset="0"/>
              </a:rPr>
              <a:t>Kamu İç Kontrol Rehberi, </a:t>
            </a:r>
          </a:p>
          <a:p>
            <a:pPr algn="just">
              <a:buFont typeface="Wingdings" panose="05000000000000000000" pitchFamily="2" charset="2"/>
              <a:buChar char="§"/>
            </a:pPr>
            <a:r>
              <a:rPr lang="tr-TR" sz="2800" dirty="0">
                <a:latin typeface="Times New Roman" panose="02020603050405020304" pitchFamily="18" charset="0"/>
              </a:rPr>
              <a:t>Üniversitemiz Kamu İç Kontrol Standartlarına Uyum Eylem Planının 6.1.1 kod numarasıyla öngörülen </a:t>
            </a:r>
            <a:r>
              <a:rPr lang="tr-TR" sz="2800" i="1" dirty="0">
                <a:latin typeface="Times New Roman" panose="02020603050405020304" pitchFamily="18" charset="0"/>
              </a:rPr>
              <a:t>“KİYÜ Kurumsal Risk Yönetim Strateji Belgesinin hazırlanması ve yürürlüğe konulması” </a:t>
            </a:r>
            <a:r>
              <a:rPr lang="tr-TR" sz="2800" dirty="0">
                <a:latin typeface="Times New Roman" panose="02020603050405020304" pitchFamily="18" charset="0"/>
              </a:rPr>
              <a:t>eylemi.</a:t>
            </a:r>
          </a:p>
        </p:txBody>
      </p:sp>
      <p:sp>
        <p:nvSpPr>
          <p:cNvPr id="5" name="Unvan 4"/>
          <p:cNvSpPr>
            <a:spLocks noGrp="1"/>
          </p:cNvSpPr>
          <p:nvPr>
            <p:ph type="title"/>
          </p:nvPr>
        </p:nvSpPr>
        <p:spPr>
          <a:xfrm>
            <a:off x="1707308" y="706744"/>
            <a:ext cx="8911687" cy="629687"/>
          </a:xfrm>
        </p:spPr>
        <p:txBody>
          <a:bodyPr>
            <a:normAutofit fontScale="90000"/>
          </a:bodyPr>
          <a:lstStyle/>
          <a:p>
            <a:pPr lvl="0"/>
            <a:r>
              <a:rPr lang="tr-TR" b="1" dirty="0">
                <a:solidFill>
                  <a:srgbClr val="002060"/>
                </a:solidFill>
                <a:latin typeface="Times New Roman" panose="02020603050405020304" pitchFamily="18" charset="0"/>
                <a:cs typeface="Times New Roman" panose="02020603050405020304" pitchFamily="18" charset="0"/>
              </a:rPr>
              <a:t>Belgenin Dayanağı</a:t>
            </a:r>
            <a:br>
              <a:rPr lang="tr-TR" dirty="0">
                <a:solidFill>
                  <a:srgbClr val="002060"/>
                </a:solidFill>
              </a:rPr>
            </a:br>
            <a:endParaRPr lang="tr-TR" dirty="0">
              <a:solidFill>
                <a:srgbClr val="002060"/>
              </a:solidFill>
            </a:endParaRPr>
          </a:p>
        </p:txBody>
      </p:sp>
    </p:spTree>
    <p:extLst>
      <p:ext uri="{BB962C8B-B14F-4D97-AF65-F5344CB8AC3E}">
        <p14:creationId xmlns:p14="http://schemas.microsoft.com/office/powerpoint/2010/main" val="91519956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5147" y="1419110"/>
            <a:ext cx="11365838" cy="4230796"/>
          </a:xfrm>
        </p:spPr>
        <p:txBody>
          <a:bodyPr>
            <a:noAutofit/>
          </a:bodyPr>
          <a:lstStyle/>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Risklerin sürekli izleme sorumluluğu tüm çalışanlara aittir. Çalışanlar görev sorumluluğuna giren işleri yürütürken tespit ettikleri riskleri, kontrol eksikliklerini, önerilerini alt birim yöneticisine raporlar. </a:t>
            </a:r>
          </a:p>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Alt birim yöneticisi, çalışanlar tarafından kendisine raporlanan riskler ile kendisi tarafından tespit edilen riskleri Birim Risk Koordinatörüne raporlar. </a:t>
            </a:r>
          </a:p>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Birim Risk Koordinatörü, kendisine iletilen riskler ile kendisi tarafından tespit edilen riskleri, yeni iş süreçlerine ilişkin riskleri, Birim Risk Çalışma Grubu ile görüşerek riske ilişkin kontrol yöntemine karar verilir ve Risk Kayıt Formu güncellenir. </a:t>
            </a:r>
          </a:p>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Birden fazla alt birimi ilgilendiren risk ve kontrolleri, alt birim yöneticilerine ve çalışanlara iletilir. </a:t>
            </a:r>
          </a:p>
        </p:txBody>
      </p:sp>
      <p:sp>
        <p:nvSpPr>
          <p:cNvPr id="4" name="Unvan 3"/>
          <p:cNvSpPr>
            <a:spLocks noGrp="1"/>
          </p:cNvSpPr>
          <p:nvPr>
            <p:ph type="title"/>
          </p:nvPr>
        </p:nvSpPr>
        <p:spPr>
          <a:xfrm>
            <a:off x="1570893" y="476111"/>
            <a:ext cx="10181178" cy="614754"/>
          </a:xfrm>
        </p:spPr>
        <p:txBody>
          <a:bodyPr>
            <a:noAutofit/>
          </a:bodyPr>
          <a:lstStyle/>
          <a:p>
            <a:pPr marL="0" indent="0"/>
            <a:r>
              <a:rPr lang="tr-TR" sz="2800" b="1" dirty="0">
                <a:solidFill>
                  <a:srgbClr val="002060"/>
                </a:solidFill>
              </a:rPr>
              <a:t>Risklerin İzlenmesi ve Raporlanması                            (Birimlerde Sürekli İzleme)</a:t>
            </a:r>
            <a:endParaRPr lang="tr-TR" sz="2800" dirty="0">
              <a:solidFill>
                <a:srgbClr val="002060"/>
              </a:solidFill>
            </a:endParaRPr>
          </a:p>
        </p:txBody>
      </p:sp>
    </p:spTree>
    <p:extLst>
      <p:ext uri="{BB962C8B-B14F-4D97-AF65-F5344CB8AC3E}">
        <p14:creationId xmlns:p14="http://schemas.microsoft.com/office/powerpoint/2010/main" val="453190080"/>
      </p:ext>
    </p:extLst>
  </p:cSld>
  <p:clrMapOvr>
    <a:masterClrMapping/>
  </p:clrMapOvr>
  <p:transition spd="slow">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55078" y="1770802"/>
            <a:ext cx="10332304" cy="5380275"/>
          </a:xfrm>
        </p:spPr>
        <p:txBody>
          <a:bodyPr>
            <a:noAutofit/>
          </a:bodyPr>
          <a:lstStyle/>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Stratejik düzeydeki riskler, </a:t>
            </a:r>
          </a:p>
          <a:p>
            <a:pPr marL="714375" indent="20638" algn="just">
              <a:buFont typeface="Wingdings" panose="05000000000000000000" pitchFamily="2" charset="2"/>
              <a:buChar char="ü"/>
              <a:tabLst>
                <a:tab pos="1254125" algn="l"/>
              </a:tabLst>
            </a:pPr>
            <a:r>
              <a:rPr lang="tr-TR" sz="2800" dirty="0">
                <a:latin typeface="Times New Roman" panose="02020603050405020304" pitchFamily="18" charset="0"/>
                <a:cs typeface="Times New Roman" panose="02020603050405020304" pitchFamily="18" charset="0"/>
              </a:rPr>
              <a:t>İRK tarafından her yılın Aralık ayında gözden geçirilir ve </a:t>
            </a:r>
            <a:r>
              <a:rPr lang="tr-TR" sz="2800" dirty="0" err="1">
                <a:latin typeface="Times New Roman" panose="02020603050405020304" pitchFamily="18" charset="0"/>
                <a:cs typeface="Times New Roman" panose="02020603050405020304" pitchFamily="18" charset="0"/>
              </a:rPr>
              <a:t>İKİYK’nin</a:t>
            </a:r>
            <a:r>
              <a:rPr lang="tr-TR" sz="2800" dirty="0">
                <a:latin typeface="Times New Roman" panose="02020603050405020304" pitchFamily="18" charset="0"/>
                <a:cs typeface="Times New Roman" panose="02020603050405020304" pitchFamily="18" charset="0"/>
              </a:rPr>
              <a:t> değerlendirmesine sunulur. </a:t>
            </a:r>
          </a:p>
          <a:p>
            <a:pPr marL="714375" indent="20638" algn="just">
              <a:buFont typeface="Wingdings" panose="05000000000000000000" pitchFamily="2" charset="2"/>
              <a:buChar char="ü"/>
              <a:tabLst>
                <a:tab pos="1254125" algn="l"/>
              </a:tabLst>
            </a:pPr>
            <a:r>
              <a:rPr lang="tr-TR" sz="2800" dirty="0">
                <a:latin typeface="Times New Roman" panose="02020603050405020304" pitchFamily="18" charset="0"/>
                <a:cs typeface="Times New Roman" panose="02020603050405020304" pitchFamily="18" charset="0"/>
              </a:rPr>
              <a:t>İKİYK değerlendirme sonucunu Rektör’e sunar. </a:t>
            </a:r>
          </a:p>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İç Denetim Birimi Başkanlığı, denetim planları kapsamında birimlerde risk yönetim sürecini denetler. </a:t>
            </a:r>
          </a:p>
        </p:txBody>
      </p:sp>
      <p:sp>
        <p:nvSpPr>
          <p:cNvPr id="4" name="Unvan 3"/>
          <p:cNvSpPr>
            <a:spLocks noGrp="1"/>
          </p:cNvSpPr>
          <p:nvPr>
            <p:ph type="title"/>
          </p:nvPr>
        </p:nvSpPr>
        <p:spPr>
          <a:xfrm>
            <a:off x="1633982" y="663679"/>
            <a:ext cx="10558018" cy="614754"/>
          </a:xfrm>
        </p:spPr>
        <p:txBody>
          <a:bodyPr>
            <a:noAutofit/>
          </a:bodyPr>
          <a:lstStyle/>
          <a:p>
            <a:pPr marL="0" indent="0"/>
            <a:r>
              <a:rPr lang="tr-TR" sz="3200" b="1" dirty="0">
                <a:solidFill>
                  <a:srgbClr val="002060"/>
                </a:solidFill>
              </a:rPr>
              <a:t>Risklerin İzlenmesi ve Raporlanması (Stratejik Riskler)</a:t>
            </a:r>
            <a:endParaRPr lang="tr-TR" sz="3200" dirty="0">
              <a:solidFill>
                <a:srgbClr val="002060"/>
              </a:solidFill>
            </a:endParaRPr>
          </a:p>
        </p:txBody>
      </p:sp>
    </p:spTree>
    <p:extLst>
      <p:ext uri="{BB962C8B-B14F-4D97-AF65-F5344CB8AC3E}">
        <p14:creationId xmlns:p14="http://schemas.microsoft.com/office/powerpoint/2010/main" val="3854268077"/>
      </p:ext>
    </p:extLst>
  </p:cSld>
  <p:clrMapOvr>
    <a:masterClrMapping/>
  </p:clrMapOvr>
  <p:transition spd="slow">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çerik Yer Tutucusu 5"/>
          <p:cNvPicPr>
            <a:picLocks noGrp="1" noChangeAspect="1"/>
          </p:cNvPicPr>
          <p:nvPr>
            <p:ph idx="1"/>
          </p:nvPr>
        </p:nvPicPr>
        <p:blipFill>
          <a:blip r:embed="rId3"/>
          <a:stretch>
            <a:fillRect/>
          </a:stretch>
        </p:blipFill>
        <p:spPr>
          <a:xfrm>
            <a:off x="0" y="0"/>
            <a:ext cx="12192000" cy="6913995"/>
          </a:xfrm>
          <a:prstGeom prst="rect">
            <a:avLst/>
          </a:prstGeom>
        </p:spPr>
      </p:pic>
    </p:spTree>
    <p:extLst>
      <p:ext uri="{BB962C8B-B14F-4D97-AF65-F5344CB8AC3E}">
        <p14:creationId xmlns:p14="http://schemas.microsoft.com/office/powerpoint/2010/main" val="950843219"/>
      </p:ext>
    </p:extLst>
  </p:cSld>
  <p:clrMapOvr>
    <a:masterClrMapping/>
  </p:clrMapOvr>
  <p:transition spd="slow">
    <p:wipe dir="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68062" y="2836985"/>
            <a:ext cx="9675812" cy="3777622"/>
          </a:xfrm>
        </p:spPr>
        <p:txBody>
          <a:bodyPr>
            <a:normAutofit fontScale="92500" lnSpcReduction="10000"/>
          </a:bodyPr>
          <a:lstStyle/>
          <a:p>
            <a:pPr marL="114300" indent="0">
              <a:buNone/>
            </a:pPr>
            <a:endParaRPr lang="tr-TR" dirty="0"/>
          </a:p>
          <a:p>
            <a:pPr marL="114300" indent="0">
              <a:buNone/>
            </a:pPr>
            <a:endParaRPr lang="tr-TR" dirty="0"/>
          </a:p>
          <a:p>
            <a:pPr marL="114300" indent="0">
              <a:buNone/>
            </a:pPr>
            <a:endParaRPr lang="tr-TR" dirty="0"/>
          </a:p>
          <a:p>
            <a:pPr marL="114300" indent="0">
              <a:buNone/>
            </a:pPr>
            <a:r>
              <a:rPr lang="tr-TR" sz="3200" dirty="0">
                <a:latin typeface="Times New Roman" panose="02020603050405020304" pitchFamily="18" charset="0"/>
                <a:cs typeface="Times New Roman" panose="02020603050405020304" pitchFamily="18" charset="0"/>
              </a:rPr>
              <a:t>Teşekkür ederim…</a:t>
            </a:r>
          </a:p>
          <a:p>
            <a:pPr marL="114300" indent="0">
              <a:buNone/>
            </a:pPr>
            <a:endParaRPr lang="tr-TR" sz="3200" dirty="0">
              <a:latin typeface="Times New Roman" panose="02020603050405020304" pitchFamily="18" charset="0"/>
              <a:cs typeface="Times New Roman" panose="02020603050405020304" pitchFamily="18" charset="0"/>
            </a:endParaRPr>
          </a:p>
          <a:p>
            <a:pPr marL="114300" indent="0" algn="ctr">
              <a:buNone/>
            </a:pPr>
            <a:endParaRPr lang="tr-TR" sz="3200" dirty="0">
              <a:latin typeface="Times New Roman" panose="02020603050405020304" pitchFamily="18" charset="0"/>
              <a:cs typeface="Times New Roman" panose="02020603050405020304" pitchFamily="18" charset="0"/>
            </a:endParaRPr>
          </a:p>
          <a:p>
            <a:pPr marL="114300" indent="0" algn="ctr">
              <a:buNone/>
            </a:pPr>
            <a:endParaRPr lang="tr-TR" sz="3200" dirty="0">
              <a:latin typeface="Times New Roman" panose="02020603050405020304" pitchFamily="18" charset="0"/>
              <a:cs typeface="Times New Roman" panose="02020603050405020304" pitchFamily="18" charset="0"/>
            </a:endParaRPr>
          </a:p>
          <a:p>
            <a:pPr marL="114300" indent="0" algn="ctr">
              <a:buNone/>
            </a:pPr>
            <a:r>
              <a:rPr lang="tr-TR" sz="3200" dirty="0">
                <a:latin typeface="Times New Roman" panose="02020603050405020304" pitchFamily="18" charset="0"/>
                <a:cs typeface="Times New Roman" panose="02020603050405020304" pitchFamily="18" charset="0"/>
              </a:rPr>
              <a:t>Aralık, 2025 </a:t>
            </a:r>
          </a:p>
          <a:p>
            <a:pPr marL="114300" indent="0">
              <a:buNone/>
            </a:pPr>
            <a:endParaRPr lang="tr-TR" sz="3200" dirty="0"/>
          </a:p>
          <a:p>
            <a:pPr marL="114300" indent="0">
              <a:buNone/>
            </a:pPr>
            <a:endParaRPr lang="tr-TR" sz="3200" dirty="0"/>
          </a:p>
          <a:p>
            <a:pPr marL="114300" indent="0">
              <a:buNone/>
            </a:pPr>
            <a:endParaRPr lang="tr-TR" sz="3200" dirty="0"/>
          </a:p>
          <a:p>
            <a:pPr marL="114300" indent="0">
              <a:buNone/>
            </a:pPr>
            <a:endParaRPr lang="tr-TR" sz="3200" dirty="0"/>
          </a:p>
          <a:p>
            <a:endParaRPr lang="tr-TR" dirty="0"/>
          </a:p>
        </p:txBody>
      </p:sp>
    </p:spTree>
    <p:extLst>
      <p:ext uri="{BB962C8B-B14F-4D97-AF65-F5344CB8AC3E}">
        <p14:creationId xmlns:p14="http://schemas.microsoft.com/office/powerpoint/2010/main" val="3932069544"/>
      </p:ext>
    </p:extLst>
  </p:cSld>
  <p:clrMapOvr>
    <a:masterClrMapping/>
  </p:clrMapOvr>
  <p:transition spd="slow">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van 4"/>
          <p:cNvSpPr>
            <a:spLocks noGrp="1"/>
          </p:cNvSpPr>
          <p:nvPr>
            <p:ph type="title"/>
          </p:nvPr>
        </p:nvSpPr>
        <p:spPr>
          <a:xfrm>
            <a:off x="1610139" y="727677"/>
            <a:ext cx="10581861" cy="632772"/>
          </a:xfrm>
        </p:spPr>
        <p:txBody>
          <a:bodyPr>
            <a:normAutofit fontScale="90000"/>
          </a:bodyPr>
          <a:lstStyle/>
          <a:p>
            <a:r>
              <a:rPr lang="tr-TR" b="1" dirty="0">
                <a:solidFill>
                  <a:srgbClr val="002060"/>
                </a:solidFill>
                <a:latin typeface="Times New Roman" panose="02020603050405020304" pitchFamily="18" charset="0"/>
                <a:cs typeface="Times New Roman" panose="02020603050405020304" pitchFamily="18" charset="0"/>
              </a:rPr>
              <a:t>Risk Yönetim Sürecindeki Yapılar, Görev ve Sorumluluklar</a:t>
            </a:r>
            <a:br>
              <a:rPr lang="tr-TR" dirty="0">
                <a:solidFill>
                  <a:srgbClr val="002060"/>
                </a:solidFill>
              </a:rPr>
            </a:br>
            <a:br>
              <a:rPr lang="tr-TR" dirty="0">
                <a:solidFill>
                  <a:srgbClr val="002060"/>
                </a:solidFill>
              </a:rPr>
            </a:br>
            <a:endParaRPr lang="tr-TR" dirty="0">
              <a:solidFill>
                <a:srgbClr val="002060"/>
              </a:solidFill>
            </a:endParaRPr>
          </a:p>
        </p:txBody>
      </p:sp>
      <p:sp>
        <p:nvSpPr>
          <p:cNvPr id="5" name="İçerik Yer Tutucusu 4"/>
          <p:cNvSpPr>
            <a:spLocks noGrp="1"/>
          </p:cNvSpPr>
          <p:nvPr>
            <p:ph idx="1"/>
          </p:nvPr>
        </p:nvSpPr>
        <p:spPr>
          <a:xfrm>
            <a:off x="1610139" y="1360449"/>
            <a:ext cx="9765548" cy="4409952"/>
          </a:xfrm>
        </p:spPr>
        <p:txBody>
          <a:bodyPr>
            <a:normAutofit fontScale="92500" lnSpcReduction="10000"/>
          </a:bodyPr>
          <a:lstStyle/>
          <a:p>
            <a:pPr marL="0" indent="0" algn="just">
              <a:buNone/>
            </a:pPr>
            <a:endParaRPr lang="tr-TR" sz="28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Rektör, </a:t>
            </a:r>
          </a:p>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İç Kontrol İzleme ve Yönlendirme Kurulu (İKİYK), </a:t>
            </a:r>
          </a:p>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İdare Risk Koordinatörü (İRK), </a:t>
            </a:r>
          </a:p>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Birim Risk Koordinatörü (BRK),</a:t>
            </a:r>
          </a:p>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Birim Risk Çalışma Grubu (BRÇG), </a:t>
            </a:r>
          </a:p>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Çalışanlar,</a:t>
            </a:r>
          </a:p>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İç Denetim Birimi Başkanlığı </a:t>
            </a:r>
          </a:p>
          <a:p>
            <a:pPr algn="just">
              <a:buFont typeface="Wingdings" panose="05000000000000000000" pitchFamily="2" charset="2"/>
              <a:buChar char="§"/>
            </a:pPr>
            <a:r>
              <a:rPr lang="tr-TR" sz="2800" dirty="0">
                <a:latin typeface="Times New Roman" panose="02020603050405020304" pitchFamily="18" charset="0"/>
                <a:cs typeface="Times New Roman" panose="02020603050405020304" pitchFamily="18" charset="0"/>
              </a:rPr>
              <a:t>Strateji Geliştirme Daire Başkanlığı</a:t>
            </a:r>
            <a:endParaRPr lang="tr-TR" sz="44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130999152"/>
      </p:ext>
    </p:extLst>
  </p:cSld>
  <p:clrMapOvr>
    <a:masterClrMapping/>
  </p:clrMapOvr>
  <p:transition spd="slow">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van 4"/>
          <p:cNvSpPr>
            <a:spLocks noGrp="1"/>
          </p:cNvSpPr>
          <p:nvPr>
            <p:ph type="title"/>
          </p:nvPr>
        </p:nvSpPr>
        <p:spPr>
          <a:xfrm>
            <a:off x="1610139" y="727677"/>
            <a:ext cx="10581861" cy="632772"/>
          </a:xfrm>
        </p:spPr>
        <p:txBody>
          <a:bodyPr>
            <a:normAutofit fontScale="90000"/>
          </a:bodyPr>
          <a:lstStyle/>
          <a:p>
            <a:r>
              <a:rPr lang="tr-TR" b="1" dirty="0">
                <a:solidFill>
                  <a:srgbClr val="002060"/>
                </a:solidFill>
                <a:latin typeface="Times New Roman" panose="02020603050405020304" pitchFamily="18" charset="0"/>
                <a:cs typeface="Times New Roman" panose="02020603050405020304" pitchFamily="18" charset="0"/>
              </a:rPr>
              <a:t>Risk Yönetim Sürecindeki Yapılar, Görev ve Sorumluluklar</a:t>
            </a:r>
            <a:br>
              <a:rPr lang="tr-TR" dirty="0">
                <a:solidFill>
                  <a:srgbClr val="002060"/>
                </a:solidFill>
              </a:rPr>
            </a:br>
            <a:br>
              <a:rPr lang="tr-TR" dirty="0">
                <a:solidFill>
                  <a:srgbClr val="002060"/>
                </a:solidFill>
              </a:rPr>
            </a:br>
            <a:endParaRPr lang="tr-TR" dirty="0">
              <a:solidFill>
                <a:srgbClr val="002060"/>
              </a:solidFill>
            </a:endParaRPr>
          </a:p>
        </p:txBody>
      </p:sp>
      <p:sp>
        <p:nvSpPr>
          <p:cNvPr id="5" name="İçerik Yer Tutucusu 4"/>
          <p:cNvSpPr>
            <a:spLocks noGrp="1"/>
          </p:cNvSpPr>
          <p:nvPr>
            <p:ph idx="1"/>
          </p:nvPr>
        </p:nvSpPr>
        <p:spPr>
          <a:xfrm>
            <a:off x="1230923" y="1349298"/>
            <a:ext cx="10637134" cy="5368597"/>
          </a:xfrm>
        </p:spPr>
        <p:txBody>
          <a:bodyPr>
            <a:normAutofit/>
          </a:bodyPr>
          <a:lstStyle/>
          <a:p>
            <a:pPr marL="0" indent="0" algn="just">
              <a:buNone/>
            </a:pPr>
            <a:r>
              <a:rPr lang="tr-TR" sz="2400" i="1" dirty="0">
                <a:latin typeface="Times New Roman" panose="02020603050405020304" pitchFamily="18" charset="0"/>
                <a:cs typeface="Times New Roman" panose="02020603050405020304" pitchFamily="18" charset="0"/>
              </a:rPr>
              <a:t>İç Kontrol İzleme ve Yönlendirme Kurulu (İKİYK): </a:t>
            </a:r>
            <a:r>
              <a:rPr lang="tr-TR" sz="2400" dirty="0">
                <a:latin typeface="Times New Roman" panose="02020603050405020304" pitchFamily="18" charset="0"/>
                <a:cs typeface="Times New Roman" panose="02020603050405020304" pitchFamily="18" charset="0"/>
              </a:rPr>
              <a:t>Üniversitemiz Kamu İç Kontrol Standartlarına Uyum Eylem Planı hazırlık çalışmaları sürecinde oluşturulan kuruldur. </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i="1" dirty="0">
                <a:latin typeface="Times New Roman" panose="02020603050405020304" pitchFamily="18" charset="0"/>
                <a:cs typeface="Times New Roman" panose="02020603050405020304" pitchFamily="18" charset="0"/>
              </a:rPr>
              <a:t>İdare Risk Koordinatörü (İRK): </a:t>
            </a:r>
            <a:r>
              <a:rPr lang="tr-TR" sz="2400" dirty="0">
                <a:latin typeface="Times New Roman" panose="02020603050405020304" pitchFamily="18" charset="0"/>
                <a:cs typeface="Times New Roman" panose="02020603050405020304" pitchFamily="18" charset="0"/>
              </a:rPr>
              <a:t>Rektör tarafından görevlendirilen Rektör Yardımcılarından biridir. </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i="1" dirty="0">
                <a:latin typeface="Times New Roman" panose="02020603050405020304" pitchFamily="18" charset="0"/>
                <a:cs typeface="Times New Roman" panose="02020603050405020304" pitchFamily="18" charset="0"/>
              </a:rPr>
              <a:t>Birim Risk Koordinatörü (BRK): </a:t>
            </a:r>
            <a:r>
              <a:rPr lang="tr-TR" sz="2400" dirty="0">
                <a:latin typeface="Times New Roman" panose="02020603050405020304" pitchFamily="18" charset="0"/>
                <a:cs typeface="Times New Roman" panose="02020603050405020304" pitchFamily="18" charset="0"/>
              </a:rPr>
              <a:t>Üniversitemiz birimlerinin en üst yöneticileridir.</a:t>
            </a:r>
          </a:p>
          <a:p>
            <a:pPr marL="0" indent="0" algn="just">
              <a:buNone/>
            </a:pPr>
            <a:r>
              <a:rPr lang="tr-TR" sz="2400" dirty="0">
                <a:latin typeface="Times New Roman" panose="02020603050405020304" pitchFamily="18" charset="0"/>
                <a:cs typeface="Times New Roman" panose="02020603050405020304" pitchFamily="18" charset="0"/>
              </a:rPr>
              <a:t> </a:t>
            </a:r>
          </a:p>
          <a:p>
            <a:pPr marL="0" indent="0" algn="just">
              <a:buNone/>
            </a:pPr>
            <a:r>
              <a:rPr lang="tr-TR" sz="2400" i="1" dirty="0">
                <a:latin typeface="Times New Roman" panose="02020603050405020304" pitchFamily="18" charset="0"/>
                <a:cs typeface="Times New Roman" panose="02020603050405020304" pitchFamily="18" charset="0"/>
              </a:rPr>
              <a:t>Birim Risk Çalışma Grubu (BRÇG): </a:t>
            </a:r>
            <a:r>
              <a:rPr lang="tr-TR" sz="2400" dirty="0">
                <a:latin typeface="Times New Roman" panose="02020603050405020304" pitchFamily="18" charset="0"/>
                <a:cs typeface="Times New Roman" panose="02020603050405020304" pitchFamily="18" charset="0"/>
              </a:rPr>
              <a:t>Birim yöneticisi tarafından belirlenen birime bağlı alt birim yöneticilerinden ve birimin görevleri ile iç kontrol uygulamaları konusunda birikim ve tecrübesi olan ve en az üç kişiden oluşan çalışma grubudur.</a:t>
            </a:r>
          </a:p>
          <a:p>
            <a:endParaRPr lang="tr-TR" dirty="0"/>
          </a:p>
        </p:txBody>
      </p:sp>
    </p:spTree>
    <p:extLst>
      <p:ext uri="{BB962C8B-B14F-4D97-AF65-F5344CB8AC3E}">
        <p14:creationId xmlns:p14="http://schemas.microsoft.com/office/powerpoint/2010/main" val="1653556572"/>
      </p:ext>
    </p:extLst>
  </p:cSld>
  <p:clrMapOvr>
    <a:masterClrMapping/>
  </p:clrMapOvr>
  <p:transition spd="slow">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4"/>
          <p:cNvSpPr>
            <a:spLocks noGrp="1"/>
          </p:cNvSpPr>
          <p:nvPr>
            <p:ph type="title"/>
          </p:nvPr>
        </p:nvSpPr>
        <p:spPr>
          <a:xfrm>
            <a:off x="1566382" y="649618"/>
            <a:ext cx="10543556" cy="632772"/>
          </a:xfrm>
        </p:spPr>
        <p:txBody>
          <a:bodyPr>
            <a:normAutofit fontScale="90000"/>
          </a:bodyPr>
          <a:lstStyle/>
          <a:p>
            <a:r>
              <a:rPr lang="tr-TR" b="1" dirty="0">
                <a:solidFill>
                  <a:srgbClr val="002060"/>
                </a:solidFill>
                <a:latin typeface="Times New Roman" panose="02020603050405020304" pitchFamily="18" charset="0"/>
                <a:cs typeface="Times New Roman" panose="02020603050405020304" pitchFamily="18" charset="0"/>
              </a:rPr>
              <a:t>Risk Yönetim Sürecindeki Yapılar, Görev ve Sorumluluklar</a:t>
            </a:r>
            <a:br>
              <a:rPr lang="tr-TR" b="1" dirty="0">
                <a:solidFill>
                  <a:srgbClr val="002060"/>
                </a:solidFill>
                <a:latin typeface="Times New Roman" panose="02020603050405020304" pitchFamily="18" charset="0"/>
                <a:cs typeface="Times New Roman" panose="02020603050405020304" pitchFamily="18" charset="0"/>
              </a:rPr>
            </a:br>
            <a:br>
              <a:rPr lang="tr-TR" b="1" dirty="0">
                <a:solidFill>
                  <a:srgbClr val="002060"/>
                </a:solidFill>
                <a:latin typeface="Times New Roman" panose="02020603050405020304" pitchFamily="18" charset="0"/>
                <a:cs typeface="Times New Roman" panose="02020603050405020304" pitchFamily="18" charset="0"/>
              </a:rPr>
            </a:br>
            <a:br>
              <a:rPr lang="tr-TR" dirty="0"/>
            </a:br>
            <a:endParaRPr lang="tr-TR" dirty="0"/>
          </a:p>
        </p:txBody>
      </p:sp>
      <p:pic>
        <p:nvPicPr>
          <p:cNvPr id="7" name="Resim 6"/>
          <p:cNvPicPr>
            <a:picLocks noChangeAspect="1"/>
          </p:cNvPicPr>
          <p:nvPr/>
        </p:nvPicPr>
        <p:blipFill>
          <a:blip r:embed="rId2"/>
          <a:stretch>
            <a:fillRect/>
          </a:stretch>
        </p:blipFill>
        <p:spPr>
          <a:xfrm>
            <a:off x="1828800" y="1282390"/>
            <a:ext cx="8905461" cy="5217801"/>
          </a:xfrm>
          <a:prstGeom prst="rect">
            <a:avLst/>
          </a:prstGeom>
        </p:spPr>
      </p:pic>
    </p:spTree>
    <p:extLst>
      <p:ext uri="{BB962C8B-B14F-4D97-AF65-F5344CB8AC3E}">
        <p14:creationId xmlns:p14="http://schemas.microsoft.com/office/powerpoint/2010/main" val="3702864430"/>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van 4"/>
          <p:cNvSpPr>
            <a:spLocks noGrp="1"/>
          </p:cNvSpPr>
          <p:nvPr>
            <p:ph type="title"/>
          </p:nvPr>
        </p:nvSpPr>
        <p:spPr>
          <a:xfrm>
            <a:off x="1633572" y="704231"/>
            <a:ext cx="8911687" cy="632772"/>
          </a:xfrm>
        </p:spPr>
        <p:txBody>
          <a:bodyPr>
            <a:normAutofit fontScale="90000"/>
          </a:bodyPr>
          <a:lstStyle/>
          <a:p>
            <a:r>
              <a:rPr lang="tr-TR" b="1" dirty="0">
                <a:solidFill>
                  <a:srgbClr val="002060"/>
                </a:solidFill>
                <a:latin typeface="Times New Roman" panose="02020603050405020304" pitchFamily="18" charset="0"/>
                <a:cs typeface="Times New Roman" panose="02020603050405020304" pitchFamily="18" charset="0"/>
              </a:rPr>
              <a:t>Risk Türleri</a:t>
            </a:r>
            <a:endParaRPr lang="tr-TR" dirty="0"/>
          </a:p>
        </p:txBody>
      </p:sp>
      <p:sp>
        <p:nvSpPr>
          <p:cNvPr id="5" name="İçerik Yer Tutucusu 4"/>
          <p:cNvSpPr>
            <a:spLocks noGrp="1"/>
          </p:cNvSpPr>
          <p:nvPr>
            <p:ph idx="1"/>
          </p:nvPr>
        </p:nvSpPr>
        <p:spPr>
          <a:xfrm>
            <a:off x="1192696" y="1489043"/>
            <a:ext cx="10289612" cy="5168235"/>
          </a:xfrm>
        </p:spPr>
        <p:txBody>
          <a:bodyPr>
            <a:normAutofit/>
          </a:bodyPr>
          <a:lstStyle/>
          <a:p>
            <a:pPr algn="just">
              <a:buFont typeface="Wingdings" panose="05000000000000000000" pitchFamily="2" charset="2"/>
              <a:buChar char="§"/>
            </a:pPr>
            <a:r>
              <a:rPr lang="tr-TR" sz="2800" dirty="0">
                <a:latin typeface="Times New Roman" panose="02020603050405020304" pitchFamily="18" charset="0"/>
              </a:rPr>
              <a:t>Riskler, iç riskler ve dış riskler olmak üzere iki başlıkta değerlendirilir; </a:t>
            </a:r>
          </a:p>
          <a:p>
            <a:pPr algn="just">
              <a:buFont typeface="Wingdings" panose="05000000000000000000" pitchFamily="2" charset="2"/>
              <a:buChar char="§"/>
            </a:pPr>
            <a:endParaRPr lang="tr-TR" sz="2800" dirty="0">
              <a:latin typeface="Times New Roman" panose="02020603050405020304" pitchFamily="18" charset="0"/>
            </a:endParaRPr>
          </a:p>
          <a:p>
            <a:pPr marL="1441450" indent="-457200" algn="just">
              <a:buFont typeface="Wingdings" panose="05000000000000000000" pitchFamily="2" charset="2"/>
              <a:buChar char="ü"/>
            </a:pPr>
            <a:r>
              <a:rPr lang="tr-TR" sz="2800" dirty="0">
                <a:latin typeface="Times New Roman" panose="02020603050405020304" pitchFamily="18" charset="0"/>
              </a:rPr>
              <a:t>İç riskler: Üniversite tarafından doğrudan kontrol edilebilecek olaylar sonucunda ortaya çıkan risklerdir. </a:t>
            </a:r>
          </a:p>
          <a:p>
            <a:pPr marL="1441450" indent="-457200" algn="just">
              <a:buFont typeface="Wingdings" panose="05000000000000000000" pitchFamily="2" charset="2"/>
              <a:buChar char="ü"/>
            </a:pPr>
            <a:endParaRPr lang="tr-TR" sz="2800" dirty="0">
              <a:latin typeface="Times New Roman" panose="02020603050405020304" pitchFamily="18" charset="0"/>
            </a:endParaRPr>
          </a:p>
          <a:p>
            <a:pPr marL="1441450" indent="-457200" algn="just">
              <a:buFont typeface="Wingdings" panose="05000000000000000000" pitchFamily="2" charset="2"/>
              <a:buChar char="ü"/>
            </a:pPr>
            <a:r>
              <a:rPr lang="tr-TR" sz="2800" dirty="0">
                <a:latin typeface="Times New Roman" panose="02020603050405020304" pitchFamily="18" charset="0"/>
              </a:rPr>
              <a:t>Dış riskler: Üniversitenin kontrolü dışında gerçekleşen olaylar sonucunda ortaya çıkan risklerdir. </a:t>
            </a:r>
            <a:endParaRPr lang="tr-TR" sz="2800" dirty="0"/>
          </a:p>
        </p:txBody>
      </p:sp>
    </p:spTree>
    <p:extLst>
      <p:ext uri="{BB962C8B-B14F-4D97-AF65-F5344CB8AC3E}">
        <p14:creationId xmlns:p14="http://schemas.microsoft.com/office/powerpoint/2010/main" val="3663365949"/>
      </p:ext>
    </p:extLst>
  </p:cSld>
  <p:clrMapOvr>
    <a:masterClrMapping/>
  </p:clrMapOvr>
  <p:transition spd="slow">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28440" y="604445"/>
            <a:ext cx="9196070" cy="1280890"/>
          </a:xfrm>
        </p:spPr>
        <p:txBody>
          <a:bodyPr>
            <a:normAutofit/>
          </a:bodyPr>
          <a:lstStyle/>
          <a:p>
            <a:pPr lvl="0"/>
            <a:br>
              <a:rPr lang="tr-TR" sz="3200" dirty="0"/>
            </a:br>
            <a:endParaRPr lang="tr-TR" sz="3200" dirty="0"/>
          </a:p>
        </p:txBody>
      </p:sp>
      <p:sp>
        <p:nvSpPr>
          <p:cNvPr id="3" name="İçerik Yer Tutucusu 2"/>
          <p:cNvSpPr>
            <a:spLocks noGrp="1"/>
          </p:cNvSpPr>
          <p:nvPr>
            <p:ph idx="1"/>
          </p:nvPr>
        </p:nvSpPr>
        <p:spPr>
          <a:xfrm>
            <a:off x="2603032" y="1700419"/>
            <a:ext cx="6318229" cy="2801243"/>
          </a:xfrm>
        </p:spPr>
        <p:txBody>
          <a:bodyPr anchor="ctr">
            <a:normAutofit/>
          </a:bodyPr>
          <a:lstStyle/>
          <a:p>
            <a:pPr marL="0" indent="0">
              <a:buNone/>
            </a:pPr>
            <a:r>
              <a:rPr lang="tr-TR" sz="2800" dirty="0">
                <a:latin typeface="Times New Roman" panose="02020603050405020304" pitchFamily="18" charset="0"/>
              </a:rPr>
              <a:t>Riskler;</a:t>
            </a:r>
          </a:p>
          <a:p>
            <a:pPr marL="984250" indent="-363538">
              <a:buFont typeface="Wingdings" panose="05000000000000000000" pitchFamily="2" charset="2"/>
              <a:buChar char="§"/>
            </a:pPr>
            <a:r>
              <a:rPr lang="tr-TR" sz="2800" dirty="0">
                <a:latin typeface="Times New Roman" panose="02020603050405020304" pitchFamily="18" charset="0"/>
              </a:rPr>
              <a:t>Kurum düzeyinde, </a:t>
            </a:r>
          </a:p>
          <a:p>
            <a:pPr marL="984250" indent="-363538">
              <a:buFont typeface="Wingdings" panose="05000000000000000000" pitchFamily="2" charset="2"/>
              <a:buChar char="§"/>
            </a:pPr>
            <a:r>
              <a:rPr lang="tr-TR" sz="2800" dirty="0">
                <a:latin typeface="Times New Roman" panose="02020603050405020304" pitchFamily="18" charset="0"/>
              </a:rPr>
              <a:t>Birim düzeyinde, </a:t>
            </a:r>
          </a:p>
          <a:p>
            <a:pPr marL="984250" indent="-363538">
              <a:buFont typeface="Wingdings" panose="05000000000000000000" pitchFamily="2" charset="2"/>
              <a:buChar char="§"/>
            </a:pPr>
            <a:r>
              <a:rPr lang="tr-TR" sz="2800" dirty="0">
                <a:latin typeface="Times New Roman" panose="02020603050405020304" pitchFamily="18" charset="0"/>
              </a:rPr>
              <a:t>Alt birim düzeyinde</a:t>
            </a:r>
          </a:p>
          <a:p>
            <a:pPr marL="0" indent="0">
              <a:buNone/>
            </a:pPr>
            <a:r>
              <a:rPr lang="tr-TR" sz="2800" dirty="0">
                <a:latin typeface="Times New Roman" panose="02020603050405020304" pitchFamily="18" charset="0"/>
              </a:rPr>
              <a:t>yönetilir.  </a:t>
            </a:r>
          </a:p>
        </p:txBody>
      </p:sp>
      <p:sp>
        <p:nvSpPr>
          <p:cNvPr id="5" name="Unvan 4"/>
          <p:cNvSpPr txBox="1">
            <a:spLocks/>
          </p:cNvSpPr>
          <p:nvPr/>
        </p:nvSpPr>
        <p:spPr>
          <a:xfrm>
            <a:off x="1728440" y="727677"/>
            <a:ext cx="8911687" cy="632772"/>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3200" b="1" dirty="0">
                <a:solidFill>
                  <a:srgbClr val="002060"/>
                </a:solidFill>
                <a:latin typeface="Times New Roman" panose="02020603050405020304" pitchFamily="18" charset="0"/>
                <a:cs typeface="Times New Roman" panose="02020603050405020304" pitchFamily="18" charset="0"/>
              </a:rPr>
              <a:t>Risk Hiyerarşisi</a:t>
            </a:r>
            <a:endParaRPr lang="tr-TR" sz="3200" dirty="0"/>
          </a:p>
        </p:txBody>
      </p:sp>
    </p:spTree>
    <p:extLst>
      <p:ext uri="{BB962C8B-B14F-4D97-AF65-F5344CB8AC3E}">
        <p14:creationId xmlns:p14="http://schemas.microsoft.com/office/powerpoint/2010/main" val="1094522202"/>
      </p:ext>
    </p:extLst>
  </p:cSld>
  <p:clrMapOvr>
    <a:masterClrMapping/>
  </p:clrMapOvr>
  <p:transition spd="slow">
    <p:wipe dir="r"/>
  </p:transition>
</p:sld>
</file>

<file path=ppt/theme/theme1.xml><?xml version="1.0" encoding="utf-8"?>
<a:theme xmlns:a="http://schemas.openxmlformats.org/drawingml/2006/main" name="Duma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1290</TotalTime>
  <Words>1962</Words>
  <Application>Microsoft Office PowerPoint</Application>
  <PresentationFormat>Geniş ekran</PresentationFormat>
  <Paragraphs>282</Paragraphs>
  <Slides>43</Slides>
  <Notes>9</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43</vt:i4>
      </vt:variant>
    </vt:vector>
  </HeadingPairs>
  <TitlesOfParts>
    <vt:vector size="50" baseType="lpstr">
      <vt:lpstr>Arial</vt:lpstr>
      <vt:lpstr>Calibri</vt:lpstr>
      <vt:lpstr>Century Gothic</vt:lpstr>
      <vt:lpstr>Times New Roman</vt:lpstr>
      <vt:lpstr>Wingdings</vt:lpstr>
      <vt:lpstr>Wingdings 3</vt:lpstr>
      <vt:lpstr>Duman</vt:lpstr>
      <vt:lpstr>T.C. Kilis 7 Aralık Üniversitesi Strateji Geliştirme Daire Başkanlığı İç Kontrol Şube Müdürlüğü </vt:lpstr>
      <vt:lpstr>Sunum Planı</vt:lpstr>
      <vt:lpstr>Belgenin Amacı </vt:lpstr>
      <vt:lpstr>Belgenin Dayanağı </vt:lpstr>
      <vt:lpstr>Risk Yönetim Sürecindeki Yapılar, Görev ve Sorumluluklar  </vt:lpstr>
      <vt:lpstr>Risk Yönetim Sürecindeki Yapılar, Görev ve Sorumluluklar  </vt:lpstr>
      <vt:lpstr>Risk Yönetim Sürecindeki Yapılar, Görev ve Sorumluluklar   </vt:lpstr>
      <vt:lpstr>Risk Türleri</vt:lpstr>
      <vt:lpstr> </vt:lpstr>
      <vt:lpstr>PowerPoint Sunusu</vt:lpstr>
      <vt:lpstr> </vt:lpstr>
      <vt:lpstr> </vt:lpstr>
      <vt:lpstr> </vt:lpstr>
      <vt:lpstr>Risk Yönetim Süreci</vt:lpstr>
      <vt:lpstr>Risklerin Tespit Edilmesi</vt:lpstr>
      <vt:lpstr>Risklerin Tespit Edilmesi</vt:lpstr>
      <vt:lpstr>Risklerin Tespit Edilmesi</vt:lpstr>
      <vt:lpstr>Risklerin Tespit Edilmesi</vt:lpstr>
      <vt:lpstr>Risklerin Tespit Edilmesi</vt:lpstr>
      <vt:lpstr>Risklerin Değerlendirilmesi </vt:lpstr>
      <vt:lpstr>Risklerin Değerlendirilmesi </vt:lpstr>
      <vt:lpstr>Risklerin Değerlendirilmesi (Risklerin Ölçülmesi)</vt:lpstr>
      <vt:lpstr>Risklerin Değerlendirilmesi (Risklerin Ölçülmesi)</vt:lpstr>
      <vt:lpstr>Risklerin Değerlendirilmesi (Risklerin Ölçülmesi)</vt:lpstr>
      <vt:lpstr>Risklerin Değerlendirilmesi (Risklerin Önceliklendirilmesi)</vt:lpstr>
      <vt:lpstr>Risklerin Değerlendirilmesi (Risklerin Önceliklendirilmesi)</vt:lpstr>
      <vt:lpstr>Risklerin Değerlendirilmesi (Risklerin Önceliklendirilmesi)</vt:lpstr>
      <vt:lpstr>Risklerin Değerlendirilmesi (Risklerin Önceliklendirilmesi)</vt:lpstr>
      <vt:lpstr>Riske Cevap Verme</vt:lpstr>
      <vt:lpstr>Riske Cevap Verme (Riski Kabul Etmek)</vt:lpstr>
      <vt:lpstr>Riske Cevap Verme (Riski Kontrol Etmek)</vt:lpstr>
      <vt:lpstr>Riske Cevap Verme (Riski Devretmek)</vt:lpstr>
      <vt:lpstr>Riske Cevap Verme (Riskten Kaçınmak)</vt:lpstr>
      <vt:lpstr>Riske Cevap Verme</vt:lpstr>
      <vt:lpstr>Riske Cevap Verme</vt:lpstr>
      <vt:lpstr>Riske Cevap Verme</vt:lpstr>
      <vt:lpstr>Artık Risk</vt:lpstr>
      <vt:lpstr>Risklerin İzlenmesi ve Raporlanması </vt:lpstr>
      <vt:lpstr>Risklerin İzlenmesi ve Raporlanması  (Birimlerde Yıllık İzleme)</vt:lpstr>
      <vt:lpstr>Risklerin İzlenmesi ve Raporlanması                            (Birimlerde Sürekli İzleme)</vt:lpstr>
      <vt:lpstr>Risklerin İzlenmesi ve Raporlanması (Stratejik Riskler)</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İÇ KONTROL MEVZUATI</dc:title>
  <dc:creator>aylamantar</dc:creator>
  <cp:lastModifiedBy>IBRAHIM HALIL UNLU</cp:lastModifiedBy>
  <cp:revision>189</cp:revision>
  <dcterms:created xsi:type="dcterms:W3CDTF">2018-05-07T06:41:54Z</dcterms:created>
  <dcterms:modified xsi:type="dcterms:W3CDTF">2026-01-19T11:46:02Z</dcterms:modified>
</cp:coreProperties>
</file>